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748734-A5D3-4A25-B784-8ECAAD2339F7}" type="datetimeFigureOut">
              <a:rPr lang="en-GB" smtClean="0"/>
              <a:t>06/10/2012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7AD67B-407F-4649-B3D0-820A457887AC}" type="slidenum">
              <a:rPr lang="en-GB" smtClean="0"/>
              <a:t>‹#›</a:t>
            </a:fld>
            <a:endParaRPr lang="en-GB"/>
          </a:p>
        </p:txBody>
      </p:sp>
    </p:spTree>
    <p:extLst>
      <p:ext uri="{BB962C8B-B14F-4D97-AF65-F5344CB8AC3E}">
        <p14:creationId xmlns:p14="http://schemas.microsoft.com/office/powerpoint/2010/main" val="478347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37AD67B-407F-4649-B3D0-820A457887AC}" type="slidenum">
              <a:rPr lang="en-GB" smtClean="0"/>
              <a:t>2</a:t>
            </a:fld>
            <a:endParaRPr lang="en-GB"/>
          </a:p>
        </p:txBody>
      </p:sp>
    </p:spTree>
    <p:extLst>
      <p:ext uri="{BB962C8B-B14F-4D97-AF65-F5344CB8AC3E}">
        <p14:creationId xmlns:p14="http://schemas.microsoft.com/office/powerpoint/2010/main" val="2939561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1DE65D6-9A1E-4055-A4DB-83F37A955C0D}" type="datetimeFigureOut">
              <a:rPr lang="en-GB" smtClean="0"/>
              <a:t>06/10/2012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800047-1050-4C53-9C6C-379DC15ACBC0}" type="slidenum">
              <a:rPr lang="en-GB" smtClean="0"/>
              <a:t>‹#›</a:t>
            </a:fld>
            <a:endParaRPr lang="en-GB"/>
          </a:p>
        </p:txBody>
      </p:sp>
    </p:spTree>
    <p:extLst>
      <p:ext uri="{BB962C8B-B14F-4D97-AF65-F5344CB8AC3E}">
        <p14:creationId xmlns:p14="http://schemas.microsoft.com/office/powerpoint/2010/main" val="1667569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1DE65D6-9A1E-4055-A4DB-83F37A955C0D}" type="datetimeFigureOut">
              <a:rPr lang="en-GB" smtClean="0"/>
              <a:t>06/10/2012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800047-1050-4C53-9C6C-379DC15ACBC0}" type="slidenum">
              <a:rPr lang="en-GB" smtClean="0"/>
              <a:t>‹#›</a:t>
            </a:fld>
            <a:endParaRPr lang="en-GB"/>
          </a:p>
        </p:txBody>
      </p:sp>
    </p:spTree>
    <p:extLst>
      <p:ext uri="{BB962C8B-B14F-4D97-AF65-F5344CB8AC3E}">
        <p14:creationId xmlns:p14="http://schemas.microsoft.com/office/powerpoint/2010/main" val="1009093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1DE65D6-9A1E-4055-A4DB-83F37A955C0D}" type="datetimeFigureOut">
              <a:rPr lang="en-GB" smtClean="0"/>
              <a:t>06/10/2012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800047-1050-4C53-9C6C-379DC15ACBC0}" type="slidenum">
              <a:rPr lang="en-GB" smtClean="0"/>
              <a:t>‹#›</a:t>
            </a:fld>
            <a:endParaRPr lang="en-GB"/>
          </a:p>
        </p:txBody>
      </p:sp>
    </p:spTree>
    <p:extLst>
      <p:ext uri="{BB962C8B-B14F-4D97-AF65-F5344CB8AC3E}">
        <p14:creationId xmlns:p14="http://schemas.microsoft.com/office/powerpoint/2010/main" val="1407282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1DE65D6-9A1E-4055-A4DB-83F37A955C0D}" type="datetimeFigureOut">
              <a:rPr lang="en-GB" smtClean="0"/>
              <a:t>06/10/2012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800047-1050-4C53-9C6C-379DC15ACBC0}" type="slidenum">
              <a:rPr lang="en-GB" smtClean="0"/>
              <a:t>‹#›</a:t>
            </a:fld>
            <a:endParaRPr lang="en-GB"/>
          </a:p>
        </p:txBody>
      </p:sp>
    </p:spTree>
    <p:extLst>
      <p:ext uri="{BB962C8B-B14F-4D97-AF65-F5344CB8AC3E}">
        <p14:creationId xmlns:p14="http://schemas.microsoft.com/office/powerpoint/2010/main" val="717815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DE65D6-9A1E-4055-A4DB-83F37A955C0D}" type="datetimeFigureOut">
              <a:rPr lang="en-GB" smtClean="0"/>
              <a:t>06/10/2012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800047-1050-4C53-9C6C-379DC15ACBC0}" type="slidenum">
              <a:rPr lang="en-GB" smtClean="0"/>
              <a:t>‹#›</a:t>
            </a:fld>
            <a:endParaRPr lang="en-GB"/>
          </a:p>
        </p:txBody>
      </p:sp>
    </p:spTree>
    <p:extLst>
      <p:ext uri="{BB962C8B-B14F-4D97-AF65-F5344CB8AC3E}">
        <p14:creationId xmlns:p14="http://schemas.microsoft.com/office/powerpoint/2010/main" val="3276378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1DE65D6-9A1E-4055-A4DB-83F37A955C0D}" type="datetimeFigureOut">
              <a:rPr lang="en-GB" smtClean="0"/>
              <a:t>06/10/2012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800047-1050-4C53-9C6C-379DC15ACBC0}" type="slidenum">
              <a:rPr lang="en-GB" smtClean="0"/>
              <a:t>‹#›</a:t>
            </a:fld>
            <a:endParaRPr lang="en-GB"/>
          </a:p>
        </p:txBody>
      </p:sp>
    </p:spTree>
    <p:extLst>
      <p:ext uri="{BB962C8B-B14F-4D97-AF65-F5344CB8AC3E}">
        <p14:creationId xmlns:p14="http://schemas.microsoft.com/office/powerpoint/2010/main" val="1619959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1DE65D6-9A1E-4055-A4DB-83F37A955C0D}" type="datetimeFigureOut">
              <a:rPr lang="en-GB" smtClean="0"/>
              <a:t>06/10/2012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E800047-1050-4C53-9C6C-379DC15ACBC0}" type="slidenum">
              <a:rPr lang="en-GB" smtClean="0"/>
              <a:t>‹#›</a:t>
            </a:fld>
            <a:endParaRPr lang="en-GB"/>
          </a:p>
        </p:txBody>
      </p:sp>
    </p:spTree>
    <p:extLst>
      <p:ext uri="{BB962C8B-B14F-4D97-AF65-F5344CB8AC3E}">
        <p14:creationId xmlns:p14="http://schemas.microsoft.com/office/powerpoint/2010/main" val="360673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1DE65D6-9A1E-4055-A4DB-83F37A955C0D}" type="datetimeFigureOut">
              <a:rPr lang="en-GB" smtClean="0"/>
              <a:t>06/10/2012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E800047-1050-4C53-9C6C-379DC15ACBC0}" type="slidenum">
              <a:rPr lang="en-GB" smtClean="0"/>
              <a:t>‹#›</a:t>
            </a:fld>
            <a:endParaRPr lang="en-GB"/>
          </a:p>
        </p:txBody>
      </p:sp>
    </p:spTree>
    <p:extLst>
      <p:ext uri="{BB962C8B-B14F-4D97-AF65-F5344CB8AC3E}">
        <p14:creationId xmlns:p14="http://schemas.microsoft.com/office/powerpoint/2010/main" val="2139333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E65D6-9A1E-4055-A4DB-83F37A955C0D}" type="datetimeFigureOut">
              <a:rPr lang="en-GB" smtClean="0"/>
              <a:t>06/10/2012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E800047-1050-4C53-9C6C-379DC15ACBC0}" type="slidenum">
              <a:rPr lang="en-GB" smtClean="0"/>
              <a:t>‹#›</a:t>
            </a:fld>
            <a:endParaRPr lang="en-GB"/>
          </a:p>
        </p:txBody>
      </p:sp>
    </p:spTree>
    <p:extLst>
      <p:ext uri="{BB962C8B-B14F-4D97-AF65-F5344CB8AC3E}">
        <p14:creationId xmlns:p14="http://schemas.microsoft.com/office/powerpoint/2010/main" val="405202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E65D6-9A1E-4055-A4DB-83F37A955C0D}" type="datetimeFigureOut">
              <a:rPr lang="en-GB" smtClean="0"/>
              <a:t>06/10/2012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800047-1050-4C53-9C6C-379DC15ACBC0}" type="slidenum">
              <a:rPr lang="en-GB" smtClean="0"/>
              <a:t>‹#›</a:t>
            </a:fld>
            <a:endParaRPr lang="en-GB"/>
          </a:p>
        </p:txBody>
      </p:sp>
    </p:spTree>
    <p:extLst>
      <p:ext uri="{BB962C8B-B14F-4D97-AF65-F5344CB8AC3E}">
        <p14:creationId xmlns:p14="http://schemas.microsoft.com/office/powerpoint/2010/main" val="1824178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E65D6-9A1E-4055-A4DB-83F37A955C0D}" type="datetimeFigureOut">
              <a:rPr lang="en-GB" smtClean="0"/>
              <a:t>06/10/2012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800047-1050-4C53-9C6C-379DC15ACBC0}" type="slidenum">
              <a:rPr lang="en-GB" smtClean="0"/>
              <a:t>‹#›</a:t>
            </a:fld>
            <a:endParaRPr lang="en-GB"/>
          </a:p>
        </p:txBody>
      </p:sp>
    </p:spTree>
    <p:extLst>
      <p:ext uri="{BB962C8B-B14F-4D97-AF65-F5344CB8AC3E}">
        <p14:creationId xmlns:p14="http://schemas.microsoft.com/office/powerpoint/2010/main" val="4210101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E65D6-9A1E-4055-A4DB-83F37A955C0D}" type="datetimeFigureOut">
              <a:rPr lang="en-GB" smtClean="0"/>
              <a:t>06/10/2012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800047-1050-4C53-9C6C-379DC15ACBC0}" type="slidenum">
              <a:rPr lang="en-GB" smtClean="0"/>
              <a:t>‹#›</a:t>
            </a:fld>
            <a:endParaRPr lang="en-GB"/>
          </a:p>
        </p:txBody>
      </p:sp>
    </p:spTree>
    <p:extLst>
      <p:ext uri="{BB962C8B-B14F-4D97-AF65-F5344CB8AC3E}">
        <p14:creationId xmlns:p14="http://schemas.microsoft.com/office/powerpoint/2010/main" val="4010907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wikipedia.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6611" y="692697"/>
            <a:ext cx="7772400" cy="1296144"/>
          </a:xfrm>
        </p:spPr>
        <p:txBody>
          <a:bodyPr>
            <a:noAutofit/>
          </a:bodyPr>
          <a:lstStyle/>
          <a:p>
            <a:pPr algn="l"/>
            <a:r>
              <a:rPr lang="en-US" sz="1600" b="1" dirty="0" smtClean="0"/>
              <a:t>Diyala University                                                                                  </a:t>
            </a:r>
            <a:br>
              <a:rPr lang="en-US" sz="1600" b="1" dirty="0" smtClean="0"/>
            </a:br>
            <a:r>
              <a:rPr lang="en-US" sz="1600" b="1" dirty="0" smtClean="0"/>
              <a:t>College of Engineering                                                                               Fourth Year 2012/2013</a:t>
            </a:r>
            <a:br>
              <a:rPr lang="en-US" sz="1600" b="1" dirty="0" smtClean="0"/>
            </a:br>
            <a:r>
              <a:rPr lang="en-US" sz="1600" b="1" dirty="0" smtClean="0"/>
              <a:t>Computer &amp; Software </a:t>
            </a:r>
            <a:br>
              <a:rPr lang="en-US" sz="1600" b="1" dirty="0" smtClean="0"/>
            </a:br>
            <a:r>
              <a:rPr lang="en-US" sz="1600" b="1" dirty="0" smtClean="0"/>
              <a:t>Engineering Department</a:t>
            </a:r>
            <a:r>
              <a:rPr lang="en-US" sz="1600" dirty="0" smtClean="0"/>
              <a:t/>
            </a:r>
            <a:br>
              <a:rPr lang="en-US" sz="1600" dirty="0" smtClean="0"/>
            </a:br>
            <a:r>
              <a:rPr lang="en-US" sz="1600" dirty="0" smtClean="0"/>
              <a:t/>
            </a:r>
            <a:br>
              <a:rPr lang="en-US" sz="1600" dirty="0" smtClean="0"/>
            </a:br>
            <a:endParaRPr lang="en-GB" sz="1600" dirty="0"/>
          </a:p>
        </p:txBody>
      </p:sp>
      <p:sp>
        <p:nvSpPr>
          <p:cNvPr id="3" name="Subtitle 2"/>
          <p:cNvSpPr>
            <a:spLocks noGrp="1"/>
          </p:cNvSpPr>
          <p:nvPr>
            <p:ph type="subTitle" idx="1"/>
          </p:nvPr>
        </p:nvSpPr>
        <p:spPr>
          <a:xfrm>
            <a:off x="683568" y="2348880"/>
            <a:ext cx="7992888" cy="4320480"/>
          </a:xfrm>
        </p:spPr>
        <p:txBody>
          <a:bodyPr>
            <a:normAutofit fontScale="62500" lnSpcReduction="20000"/>
          </a:bodyPr>
          <a:lstStyle/>
          <a:p>
            <a:r>
              <a:rPr lang="en-US" sz="6900" b="1" dirty="0" smtClean="0">
                <a:solidFill>
                  <a:srgbClr val="FF0000"/>
                </a:solidFill>
              </a:rPr>
              <a:t>ENCRYPTION AND DATA </a:t>
            </a:r>
          </a:p>
          <a:p>
            <a:r>
              <a:rPr lang="en-US" sz="6900" b="1" dirty="0" smtClean="0">
                <a:solidFill>
                  <a:srgbClr val="FF0000"/>
                </a:solidFill>
              </a:rPr>
              <a:t>SECURITY</a:t>
            </a:r>
          </a:p>
          <a:p>
            <a:endParaRPr lang="en-US" sz="5600" dirty="0" smtClean="0">
              <a:solidFill>
                <a:schemeClr val="tx2"/>
              </a:solidFill>
            </a:endParaRPr>
          </a:p>
          <a:p>
            <a:r>
              <a:rPr lang="en-US" sz="4500" dirty="0" smtClean="0">
                <a:solidFill>
                  <a:schemeClr val="tx1"/>
                </a:solidFill>
              </a:rPr>
              <a:t>CSE-405</a:t>
            </a:r>
          </a:p>
          <a:p>
            <a:r>
              <a:rPr lang="en-US" sz="4500" dirty="0" smtClean="0">
                <a:solidFill>
                  <a:schemeClr val="tx1"/>
                </a:solidFill>
              </a:rPr>
              <a:t>6 UNITS</a:t>
            </a:r>
          </a:p>
          <a:p>
            <a:endParaRPr lang="en-US" sz="4500" dirty="0" smtClean="0">
              <a:solidFill>
                <a:schemeClr val="tx1"/>
              </a:solidFill>
            </a:endParaRPr>
          </a:p>
          <a:p>
            <a:r>
              <a:rPr lang="en-US" sz="4500" dirty="0" smtClean="0">
                <a:solidFill>
                  <a:schemeClr val="tx1"/>
                </a:solidFill>
              </a:rPr>
              <a:t>PRESENTED BY </a:t>
            </a:r>
          </a:p>
          <a:p>
            <a:r>
              <a:rPr lang="en-US" sz="4500" dirty="0" smtClean="0">
                <a:solidFill>
                  <a:schemeClr val="tx1"/>
                </a:solidFill>
              </a:rPr>
              <a:t>DR. ALI J. ABBOUD</a:t>
            </a:r>
            <a:endParaRPr lang="en-GB" sz="4500"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2671" y="476672"/>
            <a:ext cx="1570985" cy="1182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6581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Content Placeholder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71600" y="1219200"/>
            <a:ext cx="5724525" cy="4291013"/>
          </a:xfrm>
        </p:spPr>
      </p:pic>
      <p:sp>
        <p:nvSpPr>
          <p:cNvPr id="7" name="Slide Number Placeholder 6"/>
          <p:cNvSpPr>
            <a:spLocks noGrp="1"/>
          </p:cNvSpPr>
          <p:nvPr>
            <p:ph type="sldNum" sz="quarter" idx="12"/>
          </p:nvPr>
        </p:nvSpPr>
        <p:spPr/>
        <p:txBody>
          <a:bodyPr/>
          <a:lstStyle/>
          <a:p>
            <a:pPr>
              <a:defRPr/>
            </a:pPr>
            <a:fld id="{B5F4B559-E731-45A8-BF9C-21557CEA7729}" type="slidenum">
              <a:rPr lang="en-US"/>
              <a:pPr>
                <a:defRPr/>
              </a:pPr>
              <a:t>10</a:t>
            </a:fld>
            <a:endParaRPr lang="en-US"/>
          </a:p>
        </p:txBody>
      </p:sp>
    </p:spTree>
    <p:extLst>
      <p:ext uri="{BB962C8B-B14F-4D97-AF65-F5344CB8AC3E}">
        <p14:creationId xmlns:p14="http://schemas.microsoft.com/office/powerpoint/2010/main" val="3870721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a:bodyPr>
          <a:lstStyle/>
          <a:p>
            <a:pPr algn="l"/>
            <a:r>
              <a:rPr lang="en-US" sz="4000" b="1" dirty="0" smtClean="0">
                <a:solidFill>
                  <a:srgbClr val="002060"/>
                </a:solidFill>
              </a:rPr>
              <a:t>Definitions</a:t>
            </a:r>
          </a:p>
        </p:txBody>
      </p:sp>
      <p:sp>
        <p:nvSpPr>
          <p:cNvPr id="12291" name="Content Placeholder 2"/>
          <p:cNvSpPr>
            <a:spLocks noGrp="1"/>
          </p:cNvSpPr>
          <p:nvPr>
            <p:ph idx="1"/>
          </p:nvPr>
        </p:nvSpPr>
        <p:spPr/>
        <p:txBody>
          <a:bodyPr>
            <a:normAutofit lnSpcReduction="10000"/>
          </a:bodyPr>
          <a:lstStyle/>
          <a:p>
            <a:r>
              <a:rPr lang="en-US" b="1" dirty="0" smtClean="0"/>
              <a:t>Attack </a:t>
            </a:r>
            <a:r>
              <a:rPr lang="en-US" dirty="0" smtClean="0"/>
              <a:t>– human who exploits a vulnerability</a:t>
            </a:r>
          </a:p>
          <a:p>
            <a:r>
              <a:rPr lang="en-US" b="1" dirty="0" smtClean="0"/>
              <a:t>Control </a:t>
            </a:r>
            <a:r>
              <a:rPr lang="en-US" dirty="0" smtClean="0"/>
              <a:t>– a protective measure against an attack</a:t>
            </a:r>
          </a:p>
          <a:p>
            <a:r>
              <a:rPr lang="en-US" b="1" i="1" dirty="0" smtClean="0"/>
              <a:t>A threat is blocked by control of vulnerability</a:t>
            </a:r>
          </a:p>
          <a:p>
            <a:r>
              <a:rPr lang="en-US" dirty="0" smtClean="0"/>
              <a:t>Type of System Security Threats in computing</a:t>
            </a:r>
          </a:p>
          <a:p>
            <a:pPr lvl="1"/>
            <a:r>
              <a:rPr lang="en-US" dirty="0" smtClean="0"/>
              <a:t>Interception</a:t>
            </a:r>
          </a:p>
          <a:p>
            <a:pPr lvl="1"/>
            <a:r>
              <a:rPr lang="en-US" dirty="0" smtClean="0"/>
              <a:t>Interruption</a:t>
            </a:r>
          </a:p>
          <a:p>
            <a:pPr lvl="1"/>
            <a:r>
              <a:rPr lang="en-US" dirty="0" smtClean="0"/>
              <a:t>Modification</a:t>
            </a:r>
          </a:p>
          <a:p>
            <a:pPr lvl="1"/>
            <a:r>
              <a:rPr lang="en-US" dirty="0" smtClean="0"/>
              <a:t>Fabrication</a:t>
            </a:r>
          </a:p>
          <a:p>
            <a:pPr lvl="1"/>
            <a:endParaRPr lang="en-US" dirty="0" smtClean="0"/>
          </a:p>
        </p:txBody>
      </p:sp>
      <p:sp>
        <p:nvSpPr>
          <p:cNvPr id="5" name="Slide Number Placeholder 4"/>
          <p:cNvSpPr>
            <a:spLocks noGrp="1"/>
          </p:cNvSpPr>
          <p:nvPr>
            <p:ph type="sldNum" sz="quarter" idx="12"/>
          </p:nvPr>
        </p:nvSpPr>
        <p:spPr/>
        <p:txBody>
          <a:bodyPr/>
          <a:lstStyle/>
          <a:p>
            <a:pPr>
              <a:defRPr/>
            </a:pPr>
            <a:fld id="{603CE3A3-5C3B-46A5-B842-A78AF2D11E4A}" type="slidenum">
              <a:rPr lang="en-US"/>
              <a:pPr>
                <a:defRPr/>
              </a:pPr>
              <a:t>11</a:t>
            </a:fld>
            <a:endParaRPr lang="en-US"/>
          </a:p>
        </p:txBody>
      </p:sp>
    </p:spTree>
    <p:extLst>
      <p:ext uri="{BB962C8B-B14F-4D97-AF65-F5344CB8AC3E}">
        <p14:creationId xmlns:p14="http://schemas.microsoft.com/office/powerpoint/2010/main" val="731280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66800" y="733425"/>
            <a:ext cx="7162800" cy="6124575"/>
          </a:xfrm>
        </p:spPr>
      </p:pic>
      <p:sp>
        <p:nvSpPr>
          <p:cNvPr id="6" name="Slide Number Placeholder 5"/>
          <p:cNvSpPr>
            <a:spLocks noGrp="1"/>
          </p:cNvSpPr>
          <p:nvPr>
            <p:ph type="sldNum" sz="quarter" idx="12"/>
          </p:nvPr>
        </p:nvSpPr>
        <p:spPr/>
        <p:txBody>
          <a:bodyPr/>
          <a:lstStyle/>
          <a:p>
            <a:pPr>
              <a:defRPr/>
            </a:pPr>
            <a:fld id="{25C0472B-E55C-423D-A3B1-6703193403BC}" type="slidenum">
              <a:rPr lang="en-US"/>
              <a:pPr>
                <a:defRPr/>
              </a:pPr>
              <a:t>12</a:t>
            </a:fld>
            <a:endParaRPr lang="en-US"/>
          </a:p>
        </p:txBody>
      </p:sp>
    </p:spTree>
    <p:extLst>
      <p:ext uri="{BB962C8B-B14F-4D97-AF65-F5344CB8AC3E}">
        <p14:creationId xmlns:p14="http://schemas.microsoft.com/office/powerpoint/2010/main" val="26260733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pPr algn="l"/>
            <a:r>
              <a:rPr lang="en-US" sz="4000" b="1" dirty="0" smtClean="0">
                <a:solidFill>
                  <a:srgbClr val="002060"/>
                </a:solidFill>
              </a:rPr>
              <a:t>Method, Opportunity &amp; Motive</a:t>
            </a:r>
          </a:p>
        </p:txBody>
      </p:sp>
      <p:sp>
        <p:nvSpPr>
          <p:cNvPr id="14339" name="Content Placeholder 2"/>
          <p:cNvSpPr>
            <a:spLocks noGrp="1"/>
          </p:cNvSpPr>
          <p:nvPr>
            <p:ph idx="1"/>
          </p:nvPr>
        </p:nvSpPr>
        <p:spPr/>
        <p:txBody>
          <a:bodyPr>
            <a:normAutofit lnSpcReduction="10000"/>
          </a:bodyPr>
          <a:lstStyle/>
          <a:p>
            <a:r>
              <a:rPr lang="en-US" dirty="0" smtClean="0"/>
              <a:t>Why? Who? What? When? Where?</a:t>
            </a:r>
            <a:br>
              <a:rPr lang="en-US" dirty="0" smtClean="0"/>
            </a:br>
            <a:endParaRPr lang="en-US" dirty="0" smtClean="0"/>
          </a:p>
          <a:p>
            <a:r>
              <a:rPr lang="en-US" dirty="0" smtClean="0"/>
              <a:t>Attacker must have three things:</a:t>
            </a:r>
            <a:br>
              <a:rPr lang="en-US" dirty="0" smtClean="0"/>
            </a:br>
            <a:endParaRPr lang="en-US" dirty="0" smtClean="0"/>
          </a:p>
          <a:p>
            <a:pPr lvl="1"/>
            <a:r>
              <a:rPr lang="en-US" dirty="0" smtClean="0"/>
              <a:t>Method – the skill, knowledge and tool</a:t>
            </a:r>
            <a:br>
              <a:rPr lang="en-US" dirty="0" smtClean="0"/>
            </a:br>
            <a:endParaRPr lang="en-US" dirty="0" smtClean="0"/>
          </a:p>
          <a:p>
            <a:pPr lvl="1"/>
            <a:r>
              <a:rPr lang="en-US" dirty="0" smtClean="0"/>
              <a:t>Opportunity – the time and access</a:t>
            </a:r>
            <a:br>
              <a:rPr lang="en-US" dirty="0" smtClean="0"/>
            </a:br>
            <a:r>
              <a:rPr lang="en-US" dirty="0" smtClean="0"/>
              <a:t> </a:t>
            </a:r>
          </a:p>
          <a:p>
            <a:pPr lvl="1"/>
            <a:r>
              <a:rPr lang="en-US" dirty="0" smtClean="0"/>
              <a:t>Motive – a reason to want to perform an attack</a:t>
            </a:r>
          </a:p>
          <a:p>
            <a:pPr lvl="1"/>
            <a:endParaRPr lang="en-US" dirty="0" smtClean="0"/>
          </a:p>
        </p:txBody>
      </p:sp>
      <p:sp>
        <p:nvSpPr>
          <p:cNvPr id="5" name="Slide Number Placeholder 4"/>
          <p:cNvSpPr>
            <a:spLocks noGrp="1"/>
          </p:cNvSpPr>
          <p:nvPr>
            <p:ph type="sldNum" sz="quarter" idx="12"/>
          </p:nvPr>
        </p:nvSpPr>
        <p:spPr/>
        <p:txBody>
          <a:bodyPr/>
          <a:lstStyle/>
          <a:p>
            <a:pPr>
              <a:defRPr/>
            </a:pPr>
            <a:fld id="{77D6BD22-B310-4829-9745-7D1CCBE9EDB4}" type="slidenum">
              <a:rPr lang="en-US"/>
              <a:pPr>
                <a:defRPr/>
              </a:pPr>
              <a:t>13</a:t>
            </a:fld>
            <a:endParaRPr lang="en-US"/>
          </a:p>
        </p:txBody>
      </p:sp>
    </p:spTree>
    <p:extLst>
      <p:ext uri="{BB962C8B-B14F-4D97-AF65-F5344CB8AC3E}">
        <p14:creationId xmlns:p14="http://schemas.microsoft.com/office/powerpoint/2010/main" val="1292090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pPr algn="l"/>
            <a:r>
              <a:rPr lang="en-US" sz="4000" b="1" dirty="0" smtClean="0">
                <a:solidFill>
                  <a:srgbClr val="002060"/>
                </a:solidFill>
              </a:rPr>
              <a:t>Security Goals</a:t>
            </a:r>
          </a:p>
        </p:txBody>
      </p:sp>
      <p:sp>
        <p:nvSpPr>
          <p:cNvPr id="15363" name="Content Placeholder 2"/>
          <p:cNvSpPr>
            <a:spLocks noGrp="1"/>
          </p:cNvSpPr>
          <p:nvPr>
            <p:ph idx="1"/>
          </p:nvPr>
        </p:nvSpPr>
        <p:spPr/>
        <p:txBody>
          <a:bodyPr>
            <a:normAutofit fontScale="92500" lnSpcReduction="10000"/>
          </a:bodyPr>
          <a:lstStyle/>
          <a:p>
            <a:r>
              <a:rPr lang="en-US" dirty="0" smtClean="0"/>
              <a:t>Secure is:</a:t>
            </a:r>
          </a:p>
          <a:p>
            <a:pPr lvl="1"/>
            <a:r>
              <a:rPr lang="en-US" b="1" dirty="0" smtClean="0"/>
              <a:t>Confidentiality </a:t>
            </a:r>
            <a:r>
              <a:rPr lang="en-US" dirty="0" smtClean="0"/>
              <a:t> (Secrecy or Privacy)- assets accessed only by authorized parties</a:t>
            </a:r>
          </a:p>
          <a:p>
            <a:pPr lvl="2"/>
            <a:r>
              <a:rPr lang="en-US" dirty="0" smtClean="0"/>
              <a:t>Not only reading but viewing, printing or knowing about the asset</a:t>
            </a:r>
          </a:p>
          <a:p>
            <a:pPr lvl="1"/>
            <a:r>
              <a:rPr lang="en-US" b="1" dirty="0" smtClean="0"/>
              <a:t>Integrity </a:t>
            </a:r>
            <a:r>
              <a:rPr lang="en-US" dirty="0" smtClean="0"/>
              <a:t>– assets modified only by authorized parties</a:t>
            </a:r>
          </a:p>
          <a:p>
            <a:pPr lvl="2"/>
            <a:r>
              <a:rPr lang="en-US" dirty="0" smtClean="0"/>
              <a:t>Includes writing, changing, changing the status, deleting or creating</a:t>
            </a:r>
          </a:p>
          <a:p>
            <a:pPr lvl="1"/>
            <a:r>
              <a:rPr lang="en-US" b="1" dirty="0" smtClean="0"/>
              <a:t>Availability</a:t>
            </a:r>
            <a:r>
              <a:rPr lang="en-US" dirty="0" smtClean="0"/>
              <a:t> – assets are accessible to authorized parties at appropriate times.</a:t>
            </a:r>
          </a:p>
          <a:p>
            <a:pPr lvl="2"/>
            <a:r>
              <a:rPr lang="en-US" dirty="0" smtClean="0"/>
              <a:t>Denial of Service </a:t>
            </a:r>
          </a:p>
          <a:p>
            <a:pPr lvl="2">
              <a:buFont typeface="Wingdings 2" pitchFamily="18" charset="2"/>
              <a:buNone/>
            </a:pPr>
            <a:endParaRPr lang="en-US" dirty="0" smtClean="0"/>
          </a:p>
        </p:txBody>
      </p:sp>
      <p:sp>
        <p:nvSpPr>
          <p:cNvPr id="5" name="Slide Number Placeholder 4"/>
          <p:cNvSpPr>
            <a:spLocks noGrp="1"/>
          </p:cNvSpPr>
          <p:nvPr>
            <p:ph type="sldNum" sz="quarter" idx="12"/>
          </p:nvPr>
        </p:nvSpPr>
        <p:spPr/>
        <p:txBody>
          <a:bodyPr/>
          <a:lstStyle/>
          <a:p>
            <a:pPr>
              <a:defRPr/>
            </a:pPr>
            <a:fld id="{3FAE3A53-E449-4E6C-9C6D-D17EDCBC3CFD}" type="slidenum">
              <a:rPr lang="en-US"/>
              <a:pPr>
                <a:defRPr/>
              </a:pPr>
              <a:t>14</a:t>
            </a:fld>
            <a:endParaRPr lang="en-US"/>
          </a:p>
        </p:txBody>
      </p:sp>
    </p:spTree>
    <p:extLst>
      <p:ext uri="{BB962C8B-B14F-4D97-AF65-F5344CB8AC3E}">
        <p14:creationId xmlns:p14="http://schemas.microsoft.com/office/powerpoint/2010/main" val="2088014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05000" y="914400"/>
            <a:ext cx="5367338" cy="5553075"/>
          </a:xfrm>
        </p:spPr>
      </p:pic>
      <p:sp>
        <p:nvSpPr>
          <p:cNvPr id="6" name="Slide Number Placeholder 5"/>
          <p:cNvSpPr>
            <a:spLocks noGrp="1"/>
          </p:cNvSpPr>
          <p:nvPr>
            <p:ph type="sldNum" sz="quarter" idx="12"/>
          </p:nvPr>
        </p:nvSpPr>
        <p:spPr/>
        <p:txBody>
          <a:bodyPr/>
          <a:lstStyle/>
          <a:p>
            <a:pPr>
              <a:defRPr/>
            </a:pPr>
            <a:fld id="{9CC9BA29-2C93-4DA5-ADF8-83B8BAB0E849}" type="slidenum">
              <a:rPr lang="en-US"/>
              <a:pPr>
                <a:defRPr/>
              </a:pPr>
              <a:t>15</a:t>
            </a:fld>
            <a:endParaRPr lang="en-US"/>
          </a:p>
        </p:txBody>
      </p:sp>
    </p:spTree>
    <p:extLst>
      <p:ext uri="{BB962C8B-B14F-4D97-AF65-F5344CB8AC3E}">
        <p14:creationId xmlns:p14="http://schemas.microsoft.com/office/powerpoint/2010/main" val="98669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a:bodyPr>
          <a:lstStyle/>
          <a:p>
            <a:pPr algn="l"/>
            <a:r>
              <a:rPr lang="en-US" b="1" dirty="0" smtClean="0">
                <a:solidFill>
                  <a:srgbClr val="002060"/>
                </a:solidFill>
              </a:rPr>
              <a:t>Vulnerabilities	</a:t>
            </a:r>
          </a:p>
        </p:txBody>
      </p:sp>
      <p:sp>
        <p:nvSpPr>
          <p:cNvPr id="3" name="Content Placeholder 2"/>
          <p:cNvSpPr>
            <a:spLocks noGrp="1"/>
          </p:cNvSpPr>
          <p:nvPr>
            <p:ph idx="1"/>
          </p:nvPr>
        </p:nvSpPr>
        <p:spPr/>
        <p:txBody>
          <a:bodyPr>
            <a:normAutofit fontScale="92500" lnSpcReduction="10000"/>
          </a:bodyPr>
          <a:lstStyle/>
          <a:p>
            <a:pPr marL="274320" indent="-274320" fontAlgn="auto">
              <a:spcAft>
                <a:spcPts val="0"/>
              </a:spcAft>
              <a:buClr>
                <a:schemeClr val="accent3"/>
              </a:buClr>
              <a:buFont typeface="Wingdings 2"/>
              <a:buChar char=""/>
              <a:defRPr/>
            </a:pPr>
            <a:r>
              <a:rPr lang="en-US" dirty="0" smtClean="0"/>
              <a:t>Hardware</a:t>
            </a:r>
          </a:p>
          <a:p>
            <a:pPr marL="640080" lvl="1" indent="-246888" fontAlgn="auto">
              <a:spcAft>
                <a:spcPts val="0"/>
              </a:spcAft>
              <a:buFont typeface="Wingdings 2"/>
              <a:buChar char=""/>
              <a:defRPr/>
            </a:pPr>
            <a:r>
              <a:rPr lang="en-US" dirty="0" smtClean="0"/>
              <a:t>It is very visible</a:t>
            </a:r>
          </a:p>
          <a:p>
            <a:pPr marL="640080" lvl="1" indent="-246888" fontAlgn="auto">
              <a:spcAft>
                <a:spcPts val="0"/>
              </a:spcAft>
              <a:buFont typeface="Wingdings 2"/>
              <a:buChar char=""/>
              <a:defRPr/>
            </a:pPr>
            <a:r>
              <a:rPr lang="en-US" dirty="0" smtClean="0"/>
              <a:t>Easy to attack</a:t>
            </a:r>
          </a:p>
          <a:p>
            <a:pPr marL="640080" lvl="1" indent="-246888" fontAlgn="auto">
              <a:spcAft>
                <a:spcPts val="0"/>
              </a:spcAft>
              <a:buFont typeface="Wingdings 2"/>
              <a:buChar char=""/>
              <a:defRPr/>
            </a:pPr>
            <a:r>
              <a:rPr lang="en-US" dirty="0" smtClean="0"/>
              <a:t>Water, burned, frozen, gassed and electrocuted, dust, time, rodents, environment </a:t>
            </a:r>
          </a:p>
          <a:p>
            <a:pPr marL="640080" lvl="1" indent="-246888" fontAlgn="auto">
              <a:spcAft>
                <a:spcPts val="0"/>
              </a:spcAft>
              <a:buFont typeface="Wingdings 2"/>
              <a:buChar char=""/>
              <a:defRPr/>
            </a:pPr>
            <a:r>
              <a:rPr lang="en-US" dirty="0" smtClean="0"/>
              <a:t>Voluntary Machine Slaughter or Machinicide </a:t>
            </a:r>
          </a:p>
          <a:p>
            <a:pPr marL="274320" indent="-274320" fontAlgn="auto">
              <a:spcAft>
                <a:spcPts val="0"/>
              </a:spcAft>
              <a:buClr>
                <a:schemeClr val="accent3"/>
              </a:buClr>
              <a:buFont typeface="Wingdings 2"/>
              <a:buChar char=""/>
              <a:defRPr/>
            </a:pPr>
            <a:r>
              <a:rPr lang="en-US" dirty="0" smtClean="0"/>
              <a:t>Software</a:t>
            </a:r>
          </a:p>
          <a:p>
            <a:pPr marL="640080" lvl="1" indent="-246888" fontAlgn="auto">
              <a:spcAft>
                <a:spcPts val="0"/>
              </a:spcAft>
              <a:buFont typeface="Wingdings 2"/>
              <a:buChar char=""/>
              <a:defRPr/>
            </a:pPr>
            <a:r>
              <a:rPr lang="en-US" dirty="0" smtClean="0"/>
              <a:t>Software Deletion</a:t>
            </a:r>
          </a:p>
          <a:p>
            <a:pPr marL="640080" lvl="1" indent="-246888" fontAlgn="auto">
              <a:spcAft>
                <a:spcPts val="0"/>
              </a:spcAft>
              <a:buFont typeface="Wingdings 2"/>
              <a:buChar char=""/>
              <a:defRPr/>
            </a:pPr>
            <a:r>
              <a:rPr lang="en-US" dirty="0" smtClean="0"/>
              <a:t>Software Modification </a:t>
            </a:r>
          </a:p>
          <a:p>
            <a:pPr marL="640080" lvl="1" indent="-246888" fontAlgn="auto">
              <a:spcAft>
                <a:spcPts val="0"/>
              </a:spcAft>
              <a:buFont typeface="Wingdings 2"/>
              <a:buChar char=""/>
              <a:defRPr/>
            </a:pPr>
            <a:r>
              <a:rPr lang="en-US" dirty="0" smtClean="0"/>
              <a:t>Software Theft</a:t>
            </a:r>
          </a:p>
        </p:txBody>
      </p:sp>
      <p:sp>
        <p:nvSpPr>
          <p:cNvPr id="5" name="Slide Number Placeholder 4"/>
          <p:cNvSpPr>
            <a:spLocks noGrp="1"/>
          </p:cNvSpPr>
          <p:nvPr>
            <p:ph type="sldNum" sz="quarter" idx="12"/>
          </p:nvPr>
        </p:nvSpPr>
        <p:spPr/>
        <p:txBody>
          <a:bodyPr/>
          <a:lstStyle/>
          <a:p>
            <a:pPr>
              <a:defRPr/>
            </a:pPr>
            <a:fld id="{59079F02-D394-4823-8BF9-F0D245863791}" type="slidenum">
              <a:rPr lang="en-US"/>
              <a:pPr>
                <a:defRPr/>
              </a:pPr>
              <a:t>16</a:t>
            </a:fld>
            <a:endParaRPr lang="en-US"/>
          </a:p>
        </p:txBody>
      </p:sp>
    </p:spTree>
    <p:extLst>
      <p:ext uri="{BB962C8B-B14F-4D97-AF65-F5344CB8AC3E}">
        <p14:creationId xmlns:p14="http://schemas.microsoft.com/office/powerpoint/2010/main" val="877389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1000" y="1219200"/>
            <a:ext cx="8450263" cy="4658072"/>
          </a:xfrm>
        </p:spPr>
      </p:pic>
      <p:sp>
        <p:nvSpPr>
          <p:cNvPr id="6" name="Slide Number Placeholder 5"/>
          <p:cNvSpPr>
            <a:spLocks noGrp="1"/>
          </p:cNvSpPr>
          <p:nvPr>
            <p:ph type="sldNum" sz="quarter" idx="12"/>
          </p:nvPr>
        </p:nvSpPr>
        <p:spPr/>
        <p:txBody>
          <a:bodyPr/>
          <a:lstStyle/>
          <a:p>
            <a:pPr>
              <a:defRPr/>
            </a:pPr>
            <a:fld id="{EBD612B4-35FD-49E3-9906-4FA66F11C41E}" type="slidenum">
              <a:rPr lang="en-US"/>
              <a:pPr>
                <a:defRPr/>
              </a:pPr>
              <a:t>17</a:t>
            </a:fld>
            <a:endParaRPr lang="en-US"/>
          </a:p>
        </p:txBody>
      </p:sp>
    </p:spTree>
    <p:extLst>
      <p:ext uri="{BB962C8B-B14F-4D97-AF65-F5344CB8AC3E}">
        <p14:creationId xmlns:p14="http://schemas.microsoft.com/office/powerpoint/2010/main" val="2259372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91200"/>
          </a:xfrm>
        </p:spPr>
        <p:txBody>
          <a:bodyPr>
            <a:normAutofit fontScale="77500" lnSpcReduction="20000"/>
          </a:bodyPr>
          <a:lstStyle/>
          <a:p>
            <a:pPr marL="640080" lvl="1" indent="-246888" fontAlgn="auto">
              <a:spcAft>
                <a:spcPts val="0"/>
              </a:spcAft>
              <a:buFont typeface="Wingdings 2"/>
              <a:buChar char=""/>
              <a:defRPr/>
            </a:pPr>
            <a:r>
              <a:rPr lang="en-US" dirty="0" smtClean="0"/>
              <a:t>Malicious Modification of Software</a:t>
            </a:r>
          </a:p>
          <a:p>
            <a:pPr lvl="2" indent="-246888" fontAlgn="auto">
              <a:spcAft>
                <a:spcPts val="0"/>
              </a:spcAft>
              <a:buFont typeface="Wingdings 2"/>
              <a:buChar char=""/>
              <a:defRPr/>
            </a:pPr>
            <a:r>
              <a:rPr lang="en-US" dirty="0" smtClean="0"/>
              <a:t>Logic Bomb</a:t>
            </a:r>
          </a:p>
          <a:p>
            <a:pPr lvl="2" indent="-246888" fontAlgn="auto">
              <a:spcAft>
                <a:spcPts val="0"/>
              </a:spcAft>
              <a:buFont typeface="Wingdings 2"/>
              <a:buChar char=""/>
              <a:defRPr/>
            </a:pPr>
            <a:r>
              <a:rPr lang="en-US" dirty="0" smtClean="0"/>
              <a:t>Trojan Horse</a:t>
            </a:r>
          </a:p>
          <a:p>
            <a:pPr lvl="2" indent="-246888" fontAlgn="auto">
              <a:spcAft>
                <a:spcPts val="0"/>
              </a:spcAft>
              <a:buFont typeface="Wingdings 2"/>
              <a:buChar char=""/>
              <a:defRPr/>
            </a:pPr>
            <a:r>
              <a:rPr lang="en-US" dirty="0" smtClean="0"/>
              <a:t>Virus</a:t>
            </a:r>
          </a:p>
          <a:p>
            <a:pPr lvl="2" indent="-246888" fontAlgn="auto">
              <a:spcAft>
                <a:spcPts val="0"/>
              </a:spcAft>
              <a:buFont typeface="Wingdings 2"/>
              <a:buChar char=""/>
              <a:defRPr/>
            </a:pPr>
            <a:r>
              <a:rPr lang="en-US" dirty="0" smtClean="0"/>
              <a:t>Trapdoor</a:t>
            </a:r>
          </a:p>
          <a:p>
            <a:pPr lvl="2" indent="-246888" fontAlgn="auto">
              <a:spcAft>
                <a:spcPts val="0"/>
              </a:spcAft>
              <a:buFont typeface="Wingdings 2"/>
              <a:buChar char=""/>
              <a:defRPr/>
            </a:pPr>
            <a:r>
              <a:rPr lang="en-US" dirty="0" smtClean="0"/>
              <a:t>Information leaks</a:t>
            </a:r>
          </a:p>
          <a:p>
            <a:pPr marL="274320" indent="-274320" fontAlgn="auto">
              <a:spcAft>
                <a:spcPts val="0"/>
              </a:spcAft>
              <a:buClr>
                <a:schemeClr val="accent3"/>
              </a:buClr>
              <a:buFont typeface="Wingdings 2"/>
              <a:buChar char=""/>
              <a:defRPr/>
            </a:pPr>
            <a:r>
              <a:rPr lang="en-US" dirty="0" smtClean="0"/>
              <a:t>Data Vulnerabilities</a:t>
            </a:r>
          </a:p>
          <a:p>
            <a:pPr marL="640080" lvl="1" indent="-246888" fontAlgn="auto">
              <a:spcAft>
                <a:spcPts val="0"/>
              </a:spcAft>
              <a:buFont typeface="Wingdings 2"/>
              <a:buChar char=""/>
              <a:defRPr/>
            </a:pPr>
            <a:r>
              <a:rPr lang="en-US" dirty="0" smtClean="0"/>
              <a:t>Effects everyone</a:t>
            </a:r>
          </a:p>
          <a:p>
            <a:pPr marL="640080" lvl="1" indent="-246888" fontAlgn="auto">
              <a:spcAft>
                <a:spcPts val="0"/>
              </a:spcAft>
              <a:buFont typeface="Wingdings 2"/>
              <a:buChar char=""/>
              <a:defRPr/>
            </a:pPr>
            <a:r>
              <a:rPr lang="en-US" dirty="0" smtClean="0"/>
              <a:t>Data is more than just an electronic file</a:t>
            </a:r>
          </a:p>
          <a:p>
            <a:pPr marL="640080" lvl="1" indent="-246888" fontAlgn="auto">
              <a:spcAft>
                <a:spcPts val="0"/>
              </a:spcAft>
              <a:buFont typeface="Wingdings 2"/>
              <a:buChar char=""/>
              <a:defRPr/>
            </a:pPr>
            <a:r>
              <a:rPr lang="en-US" b="1" dirty="0" smtClean="0"/>
              <a:t>Principle of Adequate Protection </a:t>
            </a:r>
            <a:r>
              <a:rPr lang="en-US" dirty="0" smtClean="0"/>
              <a:t>– Computer items must be protected only until they lose their value.</a:t>
            </a:r>
          </a:p>
          <a:p>
            <a:pPr marL="640080" lvl="1" indent="-246888" fontAlgn="auto">
              <a:spcAft>
                <a:spcPts val="0"/>
              </a:spcAft>
              <a:buFont typeface="Wingdings 2"/>
              <a:buChar char=""/>
              <a:defRPr/>
            </a:pPr>
            <a:r>
              <a:rPr lang="en-US" dirty="0" smtClean="0"/>
              <a:t>Data Confidentiality</a:t>
            </a:r>
          </a:p>
          <a:p>
            <a:pPr marL="640080" lvl="1" indent="-246888" fontAlgn="auto">
              <a:spcAft>
                <a:spcPts val="0"/>
              </a:spcAft>
              <a:buFont typeface="Wingdings 2"/>
              <a:buChar char=""/>
              <a:defRPr/>
            </a:pPr>
            <a:r>
              <a:rPr lang="en-US" dirty="0" smtClean="0"/>
              <a:t>Data Integrity </a:t>
            </a:r>
          </a:p>
          <a:p>
            <a:pPr marL="274320" indent="-274320" fontAlgn="auto">
              <a:spcAft>
                <a:spcPts val="0"/>
              </a:spcAft>
              <a:buClr>
                <a:schemeClr val="accent3"/>
              </a:buClr>
              <a:buFont typeface="Wingdings 2"/>
              <a:buChar char=""/>
              <a:defRPr/>
            </a:pPr>
            <a:r>
              <a:rPr lang="en-US" dirty="0" smtClean="0"/>
              <a:t>Other Exposed Assets</a:t>
            </a:r>
          </a:p>
          <a:p>
            <a:pPr marL="640080" lvl="1" indent="-246888" fontAlgn="auto">
              <a:spcAft>
                <a:spcPts val="0"/>
              </a:spcAft>
              <a:buFont typeface="Wingdings 2"/>
              <a:buChar char=""/>
              <a:defRPr/>
            </a:pPr>
            <a:r>
              <a:rPr lang="en-US" dirty="0" smtClean="0"/>
              <a:t>Networks</a:t>
            </a:r>
          </a:p>
          <a:p>
            <a:pPr marL="640080" lvl="1" indent="-246888" fontAlgn="auto">
              <a:spcAft>
                <a:spcPts val="0"/>
              </a:spcAft>
              <a:buFont typeface="Wingdings 2"/>
              <a:buChar char=""/>
              <a:defRPr/>
            </a:pPr>
            <a:r>
              <a:rPr lang="en-US" dirty="0" smtClean="0"/>
              <a:t>Access</a:t>
            </a:r>
          </a:p>
          <a:p>
            <a:pPr marL="640080" lvl="1" indent="-246888" fontAlgn="auto">
              <a:spcAft>
                <a:spcPts val="0"/>
              </a:spcAft>
              <a:buFont typeface="Wingdings 2"/>
              <a:buChar char=""/>
              <a:defRPr/>
            </a:pPr>
            <a:r>
              <a:rPr lang="en-US" dirty="0" smtClean="0"/>
              <a:t>Key People</a:t>
            </a:r>
          </a:p>
          <a:p>
            <a:pPr marL="640080" lvl="1" indent="-246888" fontAlgn="auto">
              <a:spcAft>
                <a:spcPts val="0"/>
              </a:spcAft>
              <a:buFont typeface="Wingdings 2"/>
              <a:buChar char=""/>
              <a:defRPr/>
            </a:pPr>
            <a:endParaRPr lang="en-US" dirty="0" smtClean="0"/>
          </a:p>
          <a:p>
            <a:pPr marL="640080" lvl="1" indent="-246888" fontAlgn="auto">
              <a:spcAft>
                <a:spcPts val="0"/>
              </a:spcAft>
              <a:buFont typeface="Wingdings 2"/>
              <a:buChar char=""/>
              <a:defRPr/>
            </a:pPr>
            <a:endParaRPr lang="en-US" dirty="0" smtClean="0"/>
          </a:p>
          <a:p>
            <a:pPr marL="274320" indent="-274320" fontAlgn="auto">
              <a:spcAft>
                <a:spcPts val="0"/>
              </a:spcAft>
              <a:buClr>
                <a:schemeClr val="accent3"/>
              </a:buClr>
              <a:buFont typeface="Wingdings 2"/>
              <a:buChar char=""/>
              <a:defRPr/>
            </a:pPr>
            <a:endParaRPr lang="en-US" dirty="0"/>
          </a:p>
        </p:txBody>
      </p:sp>
      <p:sp>
        <p:nvSpPr>
          <p:cNvPr id="5" name="Slide Number Placeholder 4"/>
          <p:cNvSpPr>
            <a:spLocks noGrp="1"/>
          </p:cNvSpPr>
          <p:nvPr>
            <p:ph type="sldNum" sz="quarter" idx="12"/>
          </p:nvPr>
        </p:nvSpPr>
        <p:spPr/>
        <p:txBody>
          <a:bodyPr/>
          <a:lstStyle/>
          <a:p>
            <a:pPr>
              <a:defRPr/>
            </a:pPr>
            <a:fld id="{3A8A9438-F52E-451D-A06B-5D649F79D3E1}" type="slidenum">
              <a:rPr lang="en-US"/>
              <a:pPr>
                <a:defRPr/>
              </a:pPr>
              <a:t>18</a:t>
            </a:fld>
            <a:endParaRPr lang="en-US"/>
          </a:p>
        </p:txBody>
      </p:sp>
    </p:spTree>
    <p:extLst>
      <p:ext uri="{BB962C8B-B14F-4D97-AF65-F5344CB8AC3E}">
        <p14:creationId xmlns:p14="http://schemas.microsoft.com/office/powerpoint/2010/main" val="262817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43000" y="287338"/>
            <a:ext cx="7162800" cy="6127750"/>
          </a:xfrm>
        </p:spPr>
      </p:pic>
      <p:sp>
        <p:nvSpPr>
          <p:cNvPr id="6" name="Slide Number Placeholder 5"/>
          <p:cNvSpPr>
            <a:spLocks noGrp="1"/>
          </p:cNvSpPr>
          <p:nvPr>
            <p:ph type="sldNum" sz="quarter" idx="12"/>
          </p:nvPr>
        </p:nvSpPr>
        <p:spPr/>
        <p:txBody>
          <a:bodyPr/>
          <a:lstStyle/>
          <a:p>
            <a:pPr>
              <a:defRPr/>
            </a:pPr>
            <a:fld id="{4198A818-62D1-4683-8721-D06EB04FC749}" type="slidenum">
              <a:rPr lang="en-US"/>
              <a:pPr>
                <a:defRPr/>
              </a:pPr>
              <a:t>19</a:t>
            </a:fld>
            <a:endParaRPr lang="en-US"/>
          </a:p>
        </p:txBody>
      </p:sp>
    </p:spTree>
    <p:extLst>
      <p:ext uri="{BB962C8B-B14F-4D97-AF65-F5344CB8AC3E}">
        <p14:creationId xmlns:p14="http://schemas.microsoft.com/office/powerpoint/2010/main" val="3067737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b="1" dirty="0" smtClean="0">
                <a:solidFill>
                  <a:srgbClr val="002060"/>
                </a:solidFill>
              </a:rPr>
              <a:t>TEXTBOOKS</a:t>
            </a:r>
            <a:endParaRPr lang="en-GB" sz="4000" b="1" dirty="0">
              <a:solidFill>
                <a:srgbClr val="002060"/>
              </a:solidFill>
            </a:endParaRPr>
          </a:p>
        </p:txBody>
      </p:sp>
      <p:sp>
        <p:nvSpPr>
          <p:cNvPr id="3" name="Content Placeholder 2"/>
          <p:cNvSpPr>
            <a:spLocks noGrp="1"/>
          </p:cNvSpPr>
          <p:nvPr>
            <p:ph idx="1"/>
          </p:nvPr>
        </p:nvSpPr>
        <p:spPr>
          <a:xfrm>
            <a:off x="539552" y="1412776"/>
            <a:ext cx="8229600" cy="4896543"/>
          </a:xfrm>
        </p:spPr>
        <p:txBody>
          <a:bodyPr>
            <a:normAutofit/>
          </a:bodyPr>
          <a:lstStyle/>
          <a:p>
            <a:r>
              <a:rPr lang="en-US" b="1" dirty="0" smtClean="0">
                <a:solidFill>
                  <a:srgbClr val="FF0000"/>
                </a:solidFill>
              </a:rPr>
              <a:t>Applied Cryptography – 2</a:t>
            </a:r>
            <a:r>
              <a:rPr lang="en-US" b="1" baseline="30000" dirty="0" smtClean="0">
                <a:solidFill>
                  <a:srgbClr val="FF0000"/>
                </a:solidFill>
              </a:rPr>
              <a:t>nd</a:t>
            </a:r>
            <a:r>
              <a:rPr lang="en-US" b="1" dirty="0">
                <a:solidFill>
                  <a:srgbClr val="FF0000"/>
                </a:solidFill>
              </a:rPr>
              <a:t> </a:t>
            </a:r>
            <a:r>
              <a:rPr lang="en-US" b="1" dirty="0" smtClean="0">
                <a:solidFill>
                  <a:srgbClr val="FF0000"/>
                </a:solidFill>
              </a:rPr>
              <a:t>edition</a:t>
            </a:r>
          </a:p>
          <a:p>
            <a:pPr marL="0" indent="0">
              <a:buNone/>
            </a:pPr>
            <a:r>
              <a:rPr lang="en-US" dirty="0" smtClean="0"/>
              <a:t>    Bruce Schneier</a:t>
            </a:r>
            <a:r>
              <a:rPr lang="en-US" dirty="0"/>
              <a:t> </a:t>
            </a:r>
            <a:r>
              <a:rPr lang="en-US" dirty="0" smtClean="0"/>
              <a:t>Available online.</a:t>
            </a:r>
          </a:p>
          <a:p>
            <a:r>
              <a:rPr lang="en-US" b="1" dirty="0" smtClean="0">
                <a:solidFill>
                  <a:srgbClr val="FF0000"/>
                </a:solidFill>
              </a:rPr>
              <a:t>Security In Computing – 4</a:t>
            </a:r>
            <a:r>
              <a:rPr lang="en-US" b="1" baseline="30000" dirty="0" smtClean="0">
                <a:solidFill>
                  <a:srgbClr val="FF0000"/>
                </a:solidFill>
              </a:rPr>
              <a:t>th</a:t>
            </a:r>
            <a:r>
              <a:rPr lang="en-US" b="1" dirty="0">
                <a:solidFill>
                  <a:srgbClr val="FF0000"/>
                </a:solidFill>
              </a:rPr>
              <a:t> </a:t>
            </a:r>
            <a:r>
              <a:rPr lang="en-US" b="1" dirty="0" smtClean="0">
                <a:solidFill>
                  <a:srgbClr val="FF0000"/>
                </a:solidFill>
              </a:rPr>
              <a:t>edition</a:t>
            </a:r>
            <a:r>
              <a:rPr lang="en-US" b="1" dirty="0">
                <a:solidFill>
                  <a:srgbClr val="FF0000"/>
                </a:solidFill>
              </a:rPr>
              <a:t> </a:t>
            </a:r>
            <a:r>
              <a:rPr lang="en-US" b="1" dirty="0" smtClean="0">
                <a:solidFill>
                  <a:srgbClr val="FF0000"/>
                </a:solidFill>
              </a:rPr>
              <a:t>       </a:t>
            </a:r>
            <a:r>
              <a:rPr lang="en-US" dirty="0" smtClean="0"/>
              <a:t>Pfleeger and Pfleeger.</a:t>
            </a:r>
          </a:p>
          <a:p>
            <a:r>
              <a:rPr lang="en-US" dirty="0" smtClean="0">
                <a:hlinkClick r:id="rId3"/>
              </a:rPr>
              <a:t>http://www.wikipedia.org/</a:t>
            </a:r>
            <a:endParaRPr lang="en-US" dirty="0" smtClean="0"/>
          </a:p>
          <a:p>
            <a:r>
              <a:rPr lang="en-US" b="1" dirty="0" smtClean="0">
                <a:solidFill>
                  <a:srgbClr val="FF0000"/>
                </a:solidFill>
              </a:rPr>
              <a:t>Papers assigned for reading</a:t>
            </a:r>
          </a:p>
          <a:p>
            <a:pPr marL="0" indent="0">
              <a:buNone/>
            </a:pPr>
            <a:endParaRPr lang="en-US" dirty="0" smtClean="0"/>
          </a:p>
          <a:p>
            <a:pPr marL="0" indent="0">
              <a:buNone/>
            </a:pPr>
            <a:r>
              <a:rPr lang="en-US" dirty="0" smtClean="0"/>
              <a:t> </a:t>
            </a:r>
          </a:p>
          <a:p>
            <a:pPr marL="0" indent="0">
              <a:buNone/>
            </a:pPr>
            <a:endParaRPr lang="en-US" dirty="0"/>
          </a:p>
          <a:p>
            <a:pPr marL="0" indent="0">
              <a:buNone/>
            </a:pPr>
            <a:endParaRPr lang="en-GB" dirty="0"/>
          </a:p>
        </p:txBody>
      </p:sp>
      <p:sp>
        <p:nvSpPr>
          <p:cNvPr id="4" name="Slide Number Placeholder 3"/>
          <p:cNvSpPr>
            <a:spLocks noGrp="1"/>
          </p:cNvSpPr>
          <p:nvPr>
            <p:ph type="sldNum" sz="quarter" idx="12"/>
          </p:nvPr>
        </p:nvSpPr>
        <p:spPr/>
        <p:txBody>
          <a:bodyPr/>
          <a:lstStyle/>
          <a:p>
            <a:fld id="{7E800047-1050-4C53-9C6C-379DC15ACBC0}" type="slidenum">
              <a:rPr lang="en-GB" smtClean="0"/>
              <a:t>2</a:t>
            </a:fld>
            <a:endParaRPr lang="en-GB"/>
          </a:p>
        </p:txBody>
      </p:sp>
    </p:spTree>
    <p:extLst>
      <p:ext uri="{BB962C8B-B14F-4D97-AF65-F5344CB8AC3E}">
        <p14:creationId xmlns:p14="http://schemas.microsoft.com/office/powerpoint/2010/main" val="35646949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l"/>
            <a:r>
              <a:rPr lang="en-US" b="1" dirty="0" smtClean="0">
                <a:solidFill>
                  <a:srgbClr val="002060"/>
                </a:solidFill>
              </a:rPr>
              <a:t>Computer Criminals</a:t>
            </a:r>
          </a:p>
        </p:txBody>
      </p:sp>
      <p:sp>
        <p:nvSpPr>
          <p:cNvPr id="21507" name="Content Placeholder 2"/>
          <p:cNvSpPr>
            <a:spLocks noGrp="1"/>
          </p:cNvSpPr>
          <p:nvPr>
            <p:ph idx="1"/>
          </p:nvPr>
        </p:nvSpPr>
        <p:spPr/>
        <p:txBody>
          <a:bodyPr/>
          <a:lstStyle/>
          <a:p>
            <a:r>
              <a:rPr lang="en-US" dirty="0" smtClean="0"/>
              <a:t>Amateurs</a:t>
            </a:r>
          </a:p>
          <a:p>
            <a:pPr>
              <a:buFont typeface="Wingdings 2" pitchFamily="18" charset="2"/>
              <a:buNone/>
            </a:pPr>
            <a:endParaRPr lang="en-US" dirty="0" smtClean="0"/>
          </a:p>
          <a:p>
            <a:r>
              <a:rPr lang="en-US" dirty="0" smtClean="0"/>
              <a:t>Crackers or Hackers</a:t>
            </a:r>
            <a:br>
              <a:rPr lang="en-US" dirty="0" smtClean="0"/>
            </a:br>
            <a:endParaRPr lang="en-US" dirty="0" smtClean="0"/>
          </a:p>
          <a:p>
            <a:r>
              <a:rPr lang="en-US" dirty="0" smtClean="0"/>
              <a:t>Career Criminal</a:t>
            </a:r>
            <a:br>
              <a:rPr lang="en-US" dirty="0" smtClean="0"/>
            </a:br>
            <a:endParaRPr lang="en-US" dirty="0" smtClean="0"/>
          </a:p>
          <a:p>
            <a:r>
              <a:rPr lang="en-US" dirty="0" smtClean="0"/>
              <a:t>Terrorists</a:t>
            </a:r>
          </a:p>
          <a:p>
            <a:endParaRPr lang="en-US" dirty="0" smtClean="0"/>
          </a:p>
        </p:txBody>
      </p:sp>
      <p:sp>
        <p:nvSpPr>
          <p:cNvPr id="5" name="Slide Number Placeholder 4"/>
          <p:cNvSpPr>
            <a:spLocks noGrp="1"/>
          </p:cNvSpPr>
          <p:nvPr>
            <p:ph type="sldNum" sz="quarter" idx="12"/>
          </p:nvPr>
        </p:nvSpPr>
        <p:spPr/>
        <p:txBody>
          <a:bodyPr/>
          <a:lstStyle/>
          <a:p>
            <a:pPr>
              <a:defRPr/>
            </a:pPr>
            <a:fld id="{D944BE56-D558-4CAE-AC99-A5E029696F2D}" type="slidenum">
              <a:rPr lang="en-US"/>
              <a:pPr>
                <a:defRPr/>
              </a:pPr>
              <a:t>20</a:t>
            </a:fld>
            <a:endParaRPr lang="en-US"/>
          </a:p>
        </p:txBody>
      </p:sp>
    </p:spTree>
    <p:extLst>
      <p:ext uri="{BB962C8B-B14F-4D97-AF65-F5344CB8AC3E}">
        <p14:creationId xmlns:p14="http://schemas.microsoft.com/office/powerpoint/2010/main" val="1127204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l"/>
            <a:r>
              <a:rPr lang="en-US" b="1" dirty="0" smtClean="0">
                <a:solidFill>
                  <a:srgbClr val="002060"/>
                </a:solidFill>
              </a:rPr>
              <a:t>Methods of Defense</a:t>
            </a:r>
          </a:p>
        </p:txBody>
      </p:sp>
      <p:sp>
        <p:nvSpPr>
          <p:cNvPr id="22531" name="Content Placeholder 2"/>
          <p:cNvSpPr>
            <a:spLocks noGrp="1"/>
          </p:cNvSpPr>
          <p:nvPr>
            <p:ph idx="1"/>
          </p:nvPr>
        </p:nvSpPr>
        <p:spPr>
          <a:xfrm>
            <a:off x="457200" y="1600200"/>
            <a:ext cx="8507288" cy="4525963"/>
          </a:xfrm>
        </p:spPr>
        <p:txBody>
          <a:bodyPr>
            <a:normAutofit fontScale="92500" lnSpcReduction="10000"/>
          </a:bodyPr>
          <a:lstStyle/>
          <a:p>
            <a:r>
              <a:rPr lang="en-US" dirty="0" smtClean="0"/>
              <a:t>Harm occurs when a threat is realized against a vulnerability</a:t>
            </a:r>
          </a:p>
          <a:p>
            <a:r>
              <a:rPr lang="en-US" b="1" dirty="0" smtClean="0"/>
              <a:t>Risk</a:t>
            </a:r>
            <a:r>
              <a:rPr lang="en-US" dirty="0" smtClean="0"/>
              <a:t> – the possibility of harm</a:t>
            </a:r>
          </a:p>
          <a:p>
            <a:r>
              <a:rPr lang="en-US" dirty="0" smtClean="0"/>
              <a:t>Dealing with Harm</a:t>
            </a:r>
          </a:p>
          <a:p>
            <a:pPr lvl="1"/>
            <a:r>
              <a:rPr lang="en-US" dirty="0" smtClean="0"/>
              <a:t>Prevent it:</a:t>
            </a:r>
            <a:r>
              <a:rPr lang="en-US" dirty="0"/>
              <a:t> </a:t>
            </a:r>
            <a:r>
              <a:rPr lang="en-US" sz="2600" dirty="0"/>
              <a:t>by blocking the attack or closing the vulnerability</a:t>
            </a:r>
            <a:endParaRPr lang="en-US" sz="2600" dirty="0" smtClean="0"/>
          </a:p>
          <a:p>
            <a:pPr lvl="1"/>
            <a:r>
              <a:rPr lang="en-US" dirty="0" smtClean="0"/>
              <a:t>Deter it:</a:t>
            </a:r>
            <a:r>
              <a:rPr lang="en-US" dirty="0"/>
              <a:t> by making the attack harder but not impossible</a:t>
            </a:r>
            <a:endParaRPr lang="en-US" dirty="0" smtClean="0"/>
          </a:p>
          <a:p>
            <a:pPr lvl="1"/>
            <a:r>
              <a:rPr lang="en-US" dirty="0" smtClean="0"/>
              <a:t>Deflect it:</a:t>
            </a:r>
            <a:r>
              <a:rPr lang="en-US" dirty="0"/>
              <a:t> by making another target more attractive (or this one less so)</a:t>
            </a:r>
            <a:endParaRPr lang="en-US" dirty="0" smtClean="0"/>
          </a:p>
          <a:p>
            <a:pPr lvl="1"/>
            <a:r>
              <a:rPr lang="en-US" dirty="0" smtClean="0"/>
              <a:t>Detect it:</a:t>
            </a:r>
            <a:r>
              <a:rPr lang="en-US" dirty="0"/>
              <a:t> </a:t>
            </a:r>
            <a:r>
              <a:rPr lang="en-US" sz="2600" dirty="0"/>
              <a:t>either as it happens or some time after the fact</a:t>
            </a:r>
            <a:endParaRPr lang="en-US" sz="2600" dirty="0" smtClean="0"/>
          </a:p>
          <a:p>
            <a:pPr lvl="1"/>
            <a:r>
              <a:rPr lang="en-US" dirty="0" smtClean="0"/>
              <a:t>And Recover  from </a:t>
            </a:r>
            <a:r>
              <a:rPr lang="en-GB" dirty="0" smtClean="0"/>
              <a:t>its </a:t>
            </a:r>
            <a:r>
              <a:rPr lang="en-GB" dirty="0"/>
              <a:t>effects</a:t>
            </a:r>
            <a:endParaRPr lang="en-US" dirty="0" smtClean="0"/>
          </a:p>
        </p:txBody>
      </p:sp>
      <p:sp>
        <p:nvSpPr>
          <p:cNvPr id="5" name="Slide Number Placeholder 4"/>
          <p:cNvSpPr>
            <a:spLocks noGrp="1"/>
          </p:cNvSpPr>
          <p:nvPr>
            <p:ph type="sldNum" sz="quarter" idx="12"/>
          </p:nvPr>
        </p:nvSpPr>
        <p:spPr/>
        <p:txBody>
          <a:bodyPr/>
          <a:lstStyle/>
          <a:p>
            <a:pPr>
              <a:defRPr/>
            </a:pPr>
            <a:fld id="{C2F631C9-CDE6-46BE-9EDC-096FF801DF9C}" type="slidenum">
              <a:rPr lang="en-US"/>
              <a:pPr>
                <a:defRPr/>
              </a:pPr>
              <a:t>21</a:t>
            </a:fld>
            <a:endParaRPr lang="en-US"/>
          </a:p>
        </p:txBody>
      </p:sp>
    </p:spTree>
    <p:extLst>
      <p:ext uri="{BB962C8B-B14F-4D97-AF65-F5344CB8AC3E}">
        <p14:creationId xmlns:p14="http://schemas.microsoft.com/office/powerpoint/2010/main" val="49571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a:bodyPr>
          <a:lstStyle/>
          <a:p>
            <a:pPr algn="l"/>
            <a:r>
              <a:rPr lang="en-US" b="1" dirty="0" smtClean="0">
                <a:solidFill>
                  <a:srgbClr val="002060"/>
                </a:solidFill>
              </a:rPr>
              <a:t>Controls</a:t>
            </a:r>
          </a:p>
        </p:txBody>
      </p:sp>
      <p:sp>
        <p:nvSpPr>
          <p:cNvPr id="3" name="Content Placeholder 2"/>
          <p:cNvSpPr>
            <a:spLocks noGrp="1"/>
          </p:cNvSpPr>
          <p:nvPr>
            <p:ph idx="1"/>
          </p:nvPr>
        </p:nvSpPr>
        <p:spPr>
          <a:xfrm>
            <a:off x="457200" y="1935163"/>
            <a:ext cx="8229600" cy="4541837"/>
          </a:xfrm>
        </p:spPr>
        <p:txBody>
          <a:bodyPr>
            <a:normAutofit fontScale="92500" lnSpcReduction="20000"/>
          </a:bodyPr>
          <a:lstStyle/>
          <a:p>
            <a:pPr marL="274320" indent="-274320" fontAlgn="auto">
              <a:spcAft>
                <a:spcPts val="0"/>
              </a:spcAft>
              <a:buClr>
                <a:schemeClr val="accent3"/>
              </a:buClr>
              <a:buFont typeface="Wingdings 2"/>
              <a:buChar char=""/>
              <a:defRPr/>
            </a:pPr>
            <a:r>
              <a:rPr lang="en-US" b="1" dirty="0" smtClean="0"/>
              <a:t>Control</a:t>
            </a:r>
            <a:r>
              <a:rPr lang="en-US" dirty="0" smtClean="0"/>
              <a:t> – attempt to prevent the exploitation of a vulnerability</a:t>
            </a:r>
          </a:p>
          <a:p>
            <a:pPr marL="274320" indent="-274320" fontAlgn="auto">
              <a:spcAft>
                <a:spcPts val="0"/>
              </a:spcAft>
              <a:buClr>
                <a:schemeClr val="accent3"/>
              </a:buClr>
              <a:buFont typeface="Wingdings 2"/>
              <a:buChar char=""/>
              <a:defRPr/>
            </a:pPr>
            <a:r>
              <a:rPr lang="en-US" dirty="0" smtClean="0"/>
              <a:t>Computer Security has lots of controls</a:t>
            </a:r>
          </a:p>
          <a:p>
            <a:pPr marL="640080" lvl="1" indent="-246888" fontAlgn="auto">
              <a:spcAft>
                <a:spcPts val="0"/>
              </a:spcAft>
              <a:buFont typeface="Wingdings 2"/>
              <a:buChar char=""/>
              <a:defRPr/>
            </a:pPr>
            <a:r>
              <a:rPr lang="en-US" dirty="0" smtClean="0"/>
              <a:t>Simple or Difficulty</a:t>
            </a:r>
          </a:p>
          <a:p>
            <a:pPr marL="640080" lvl="1" indent="-246888" fontAlgn="auto">
              <a:spcAft>
                <a:spcPts val="0"/>
              </a:spcAft>
              <a:buFont typeface="Wingdings 2"/>
              <a:buChar char=""/>
              <a:defRPr/>
            </a:pPr>
            <a:r>
              <a:rPr lang="en-US" dirty="0" smtClean="0"/>
              <a:t>Inexpensive or Expensive</a:t>
            </a:r>
          </a:p>
          <a:p>
            <a:pPr marL="274320" indent="-274320" fontAlgn="auto">
              <a:spcAft>
                <a:spcPts val="0"/>
              </a:spcAft>
              <a:buClr>
                <a:schemeClr val="accent3"/>
              </a:buClr>
              <a:buFont typeface="Wingdings 2"/>
              <a:buChar char=""/>
              <a:defRPr/>
            </a:pPr>
            <a:r>
              <a:rPr lang="en-US" dirty="0" smtClean="0"/>
              <a:t>Type of Control</a:t>
            </a:r>
          </a:p>
          <a:p>
            <a:pPr marL="640080" lvl="1" indent="-246888" fontAlgn="auto">
              <a:spcAft>
                <a:spcPts val="0"/>
              </a:spcAft>
              <a:buFont typeface="Wingdings 2"/>
              <a:buChar char=""/>
              <a:defRPr/>
            </a:pPr>
            <a:r>
              <a:rPr lang="en-US" dirty="0" smtClean="0"/>
              <a:t>Encryption – formal name for the scrambling process</a:t>
            </a:r>
          </a:p>
          <a:p>
            <a:pPr lvl="2" indent="-246888" fontAlgn="auto">
              <a:spcAft>
                <a:spcPts val="0"/>
              </a:spcAft>
              <a:buFont typeface="Wingdings 2"/>
              <a:buChar char=""/>
              <a:defRPr/>
            </a:pPr>
            <a:r>
              <a:rPr lang="en-US" dirty="0" smtClean="0"/>
              <a:t>deals with confidentially and integrity</a:t>
            </a:r>
          </a:p>
          <a:p>
            <a:pPr lvl="2" indent="-246888" fontAlgn="auto">
              <a:spcAft>
                <a:spcPts val="0"/>
              </a:spcAft>
              <a:buFont typeface="Wingdings 2"/>
              <a:buChar char=""/>
              <a:defRPr/>
            </a:pPr>
            <a:r>
              <a:rPr lang="en-US" dirty="0" smtClean="0"/>
              <a:t>Does not solve computer security problems.</a:t>
            </a:r>
          </a:p>
          <a:p>
            <a:pPr marL="1188720" lvl="3" indent="-210312" fontAlgn="auto">
              <a:spcAft>
                <a:spcPts val="0"/>
              </a:spcAft>
              <a:buClr>
                <a:schemeClr val="accent3"/>
              </a:buClr>
              <a:buFont typeface="Wingdings 2"/>
              <a:buChar char=""/>
              <a:defRPr/>
            </a:pPr>
            <a:r>
              <a:rPr lang="en-US" dirty="0" err="1" smtClean="0"/>
              <a:t>Cleartext</a:t>
            </a:r>
            <a:endParaRPr lang="en-US" dirty="0" smtClean="0"/>
          </a:p>
          <a:p>
            <a:pPr marL="1188720" lvl="3" indent="-210312" fontAlgn="auto">
              <a:spcAft>
                <a:spcPts val="0"/>
              </a:spcAft>
              <a:buClr>
                <a:schemeClr val="accent3"/>
              </a:buClr>
              <a:buFont typeface="Wingdings 2"/>
              <a:buChar char=""/>
              <a:defRPr/>
            </a:pPr>
            <a:r>
              <a:rPr lang="en-US" dirty="0" err="1" smtClean="0"/>
              <a:t>Ciphertext</a:t>
            </a:r>
            <a:endParaRPr lang="en-US" dirty="0" smtClean="0"/>
          </a:p>
          <a:p>
            <a:pPr marL="1188720" lvl="3" indent="-210312" fontAlgn="auto">
              <a:spcAft>
                <a:spcPts val="0"/>
              </a:spcAft>
              <a:buClr>
                <a:schemeClr val="accent3"/>
              </a:buClr>
              <a:buFont typeface="Wingdings 2"/>
              <a:buChar char=""/>
              <a:defRPr/>
            </a:pPr>
            <a:r>
              <a:rPr lang="en-US" dirty="0" smtClean="0"/>
              <a:t>Protocols</a:t>
            </a:r>
            <a:endParaRPr lang="en-US" dirty="0"/>
          </a:p>
        </p:txBody>
      </p:sp>
      <p:sp>
        <p:nvSpPr>
          <p:cNvPr id="5" name="Slide Number Placeholder 4"/>
          <p:cNvSpPr>
            <a:spLocks noGrp="1"/>
          </p:cNvSpPr>
          <p:nvPr>
            <p:ph type="sldNum" sz="quarter" idx="12"/>
          </p:nvPr>
        </p:nvSpPr>
        <p:spPr/>
        <p:txBody>
          <a:bodyPr/>
          <a:lstStyle/>
          <a:p>
            <a:pPr>
              <a:defRPr/>
            </a:pPr>
            <a:fld id="{0DC95BE3-74E2-4117-80D9-32DD86803B64}" type="slidenum">
              <a:rPr lang="en-US"/>
              <a:pPr>
                <a:defRPr/>
              </a:pPr>
              <a:t>22</a:t>
            </a:fld>
            <a:endParaRPr lang="en-US"/>
          </a:p>
        </p:txBody>
      </p:sp>
    </p:spTree>
    <p:extLst>
      <p:ext uri="{BB962C8B-B14F-4D97-AF65-F5344CB8AC3E}">
        <p14:creationId xmlns:p14="http://schemas.microsoft.com/office/powerpoint/2010/main" val="354525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19800"/>
          </a:xfrm>
        </p:spPr>
        <p:txBody>
          <a:bodyPr>
            <a:normAutofit fontScale="92500" lnSpcReduction="20000"/>
          </a:bodyPr>
          <a:lstStyle/>
          <a:p>
            <a:pPr marL="274320" indent="-274320" fontAlgn="auto">
              <a:spcAft>
                <a:spcPts val="0"/>
              </a:spcAft>
              <a:buClr>
                <a:schemeClr val="accent3"/>
              </a:buClr>
              <a:buFont typeface="Wingdings 2"/>
              <a:buChar char=""/>
              <a:defRPr/>
            </a:pPr>
            <a:r>
              <a:rPr lang="en-US" dirty="0" smtClean="0"/>
              <a:t>Software Controls </a:t>
            </a:r>
          </a:p>
          <a:p>
            <a:pPr marL="640080" lvl="1" indent="-246888" fontAlgn="auto">
              <a:spcAft>
                <a:spcPts val="0"/>
              </a:spcAft>
              <a:buFont typeface="Wingdings 2"/>
              <a:buChar char=""/>
              <a:defRPr/>
            </a:pPr>
            <a:r>
              <a:rPr lang="en-US" dirty="0" smtClean="0"/>
              <a:t>Programs must be secure to prevent attacks</a:t>
            </a:r>
          </a:p>
          <a:p>
            <a:pPr marL="640080" lvl="1" indent="-246888" fontAlgn="auto">
              <a:spcAft>
                <a:spcPts val="0"/>
              </a:spcAft>
              <a:buFont typeface="Wingdings 2"/>
              <a:buChar char=""/>
              <a:defRPr/>
            </a:pPr>
            <a:r>
              <a:rPr lang="en-US" dirty="0" smtClean="0"/>
              <a:t>Program Controls:</a:t>
            </a:r>
          </a:p>
          <a:p>
            <a:pPr lvl="2" indent="-246888" fontAlgn="auto">
              <a:spcAft>
                <a:spcPts val="0"/>
              </a:spcAft>
              <a:buFont typeface="Wingdings 2"/>
              <a:buChar char=""/>
              <a:defRPr/>
            </a:pPr>
            <a:r>
              <a:rPr lang="en-US" dirty="0" smtClean="0"/>
              <a:t>Internal Program Controls</a:t>
            </a:r>
          </a:p>
          <a:p>
            <a:pPr lvl="2" indent="-246888" fontAlgn="auto">
              <a:spcAft>
                <a:spcPts val="0"/>
              </a:spcAft>
              <a:buFont typeface="Wingdings 2"/>
              <a:buChar char=""/>
              <a:defRPr/>
            </a:pPr>
            <a:r>
              <a:rPr lang="en-US" dirty="0" smtClean="0"/>
              <a:t>Operating System and Network System Controls</a:t>
            </a:r>
          </a:p>
          <a:p>
            <a:pPr lvl="2" indent="-246888" fontAlgn="auto">
              <a:spcAft>
                <a:spcPts val="0"/>
              </a:spcAft>
              <a:buFont typeface="Wingdings 2"/>
              <a:buChar char=""/>
              <a:defRPr/>
            </a:pPr>
            <a:r>
              <a:rPr lang="en-US" dirty="0" smtClean="0"/>
              <a:t>Independent Control Programs (virus checker)</a:t>
            </a:r>
          </a:p>
          <a:p>
            <a:pPr lvl="2" indent="-246888" fontAlgn="auto">
              <a:spcAft>
                <a:spcPts val="0"/>
              </a:spcAft>
              <a:buFont typeface="Wingdings 2"/>
              <a:buChar char=""/>
              <a:defRPr/>
            </a:pPr>
            <a:r>
              <a:rPr lang="en-US" dirty="0" smtClean="0"/>
              <a:t>Development Controls (quality standards in construction)</a:t>
            </a:r>
          </a:p>
          <a:p>
            <a:pPr marL="640080" lvl="1" indent="-246888" fontAlgn="auto">
              <a:spcAft>
                <a:spcPts val="0"/>
              </a:spcAft>
              <a:buFont typeface="Wingdings 2"/>
              <a:buChar char=""/>
              <a:defRPr/>
            </a:pPr>
            <a:r>
              <a:rPr lang="en-US" dirty="0" smtClean="0"/>
              <a:t>Software controls effect the user</a:t>
            </a:r>
          </a:p>
          <a:p>
            <a:pPr marL="274320" indent="-274320" fontAlgn="auto">
              <a:spcAft>
                <a:spcPts val="0"/>
              </a:spcAft>
              <a:buClr>
                <a:schemeClr val="accent3"/>
              </a:buClr>
              <a:buFont typeface="Wingdings 2"/>
              <a:buChar char=""/>
              <a:defRPr/>
            </a:pPr>
            <a:r>
              <a:rPr lang="en-US" dirty="0" smtClean="0"/>
              <a:t>Hardware Controls</a:t>
            </a:r>
          </a:p>
          <a:p>
            <a:pPr marL="640080" lvl="1" indent="-246888" fontAlgn="auto">
              <a:spcAft>
                <a:spcPts val="0"/>
              </a:spcAft>
              <a:buFont typeface="Wingdings 2"/>
              <a:buChar char=""/>
              <a:defRPr/>
            </a:pPr>
            <a:r>
              <a:rPr lang="en-US" dirty="0" smtClean="0"/>
              <a:t>Smart cards, locks, devices to ID users, firewalls, intrusion detection systems, circuitry control</a:t>
            </a:r>
          </a:p>
          <a:p>
            <a:pPr marL="640080" lvl="1" indent="-246888" fontAlgn="auto">
              <a:spcAft>
                <a:spcPts val="0"/>
              </a:spcAft>
              <a:buFont typeface="Wingdings 2"/>
              <a:buChar char=""/>
              <a:defRPr/>
            </a:pPr>
            <a:r>
              <a:rPr lang="en-US" dirty="0" smtClean="0"/>
              <a:t>Policies and Procedures</a:t>
            </a:r>
          </a:p>
          <a:p>
            <a:pPr lvl="2" indent="-246888" fontAlgn="auto">
              <a:spcAft>
                <a:spcPts val="0"/>
              </a:spcAft>
              <a:buFont typeface="Wingdings 2"/>
              <a:buChar char=""/>
              <a:defRPr/>
            </a:pPr>
            <a:r>
              <a:rPr lang="en-US" dirty="0" smtClean="0"/>
              <a:t>Policies – an agreement of way things are done</a:t>
            </a:r>
          </a:p>
          <a:p>
            <a:pPr lvl="2" indent="-246888" fontAlgn="auto">
              <a:spcAft>
                <a:spcPts val="0"/>
              </a:spcAft>
              <a:buFont typeface="Wingdings 2"/>
              <a:buChar char=""/>
              <a:defRPr/>
            </a:pPr>
            <a:r>
              <a:rPr lang="en-US" dirty="0" smtClean="0"/>
              <a:t>Must be written and training provided</a:t>
            </a:r>
          </a:p>
          <a:p>
            <a:pPr marL="640080" lvl="1" indent="-246888" fontAlgn="auto">
              <a:spcAft>
                <a:spcPts val="0"/>
              </a:spcAft>
              <a:buFont typeface="Wingdings 2"/>
              <a:buChar char=""/>
              <a:defRPr/>
            </a:pPr>
            <a:r>
              <a:rPr lang="en-US" dirty="0" smtClean="0"/>
              <a:t>Physical Controls – locks/security officer/backups</a:t>
            </a:r>
          </a:p>
          <a:p>
            <a:pPr marL="640080" lvl="1" indent="-246888" fontAlgn="auto">
              <a:spcAft>
                <a:spcPts val="0"/>
              </a:spcAft>
              <a:buFont typeface="Wingdings 2"/>
              <a:buNone/>
              <a:defRPr/>
            </a:pPr>
            <a:endParaRPr lang="en-US" dirty="0"/>
          </a:p>
        </p:txBody>
      </p:sp>
      <p:sp>
        <p:nvSpPr>
          <p:cNvPr id="5" name="Slide Number Placeholder 4"/>
          <p:cNvSpPr>
            <a:spLocks noGrp="1"/>
          </p:cNvSpPr>
          <p:nvPr>
            <p:ph type="sldNum" sz="quarter" idx="12"/>
          </p:nvPr>
        </p:nvSpPr>
        <p:spPr/>
        <p:txBody>
          <a:bodyPr/>
          <a:lstStyle/>
          <a:p>
            <a:pPr>
              <a:defRPr/>
            </a:pPr>
            <a:fld id="{21E30E28-A88F-44AA-92DA-862AB5F36DD7}" type="slidenum">
              <a:rPr lang="en-US"/>
              <a:pPr>
                <a:defRPr/>
              </a:pPr>
              <a:t>23</a:t>
            </a:fld>
            <a:endParaRPr lang="en-US"/>
          </a:p>
        </p:txBody>
      </p:sp>
    </p:spTree>
    <p:extLst>
      <p:ext uri="{BB962C8B-B14F-4D97-AF65-F5344CB8AC3E}">
        <p14:creationId xmlns:p14="http://schemas.microsoft.com/office/powerpoint/2010/main" val="1893980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algn="l"/>
            <a:r>
              <a:rPr lang="en-US" b="1" dirty="0" smtClean="0">
                <a:solidFill>
                  <a:srgbClr val="002060"/>
                </a:solidFill>
              </a:rPr>
              <a:t>Effectiveness of Controls</a:t>
            </a:r>
          </a:p>
        </p:txBody>
      </p:sp>
      <p:sp>
        <p:nvSpPr>
          <p:cNvPr id="25603" name="Content Placeholder 2"/>
          <p:cNvSpPr>
            <a:spLocks noGrp="1"/>
          </p:cNvSpPr>
          <p:nvPr>
            <p:ph idx="1"/>
          </p:nvPr>
        </p:nvSpPr>
        <p:spPr/>
        <p:txBody>
          <a:bodyPr>
            <a:normAutofit fontScale="92500" lnSpcReduction="10000"/>
          </a:bodyPr>
          <a:lstStyle/>
          <a:p>
            <a:r>
              <a:rPr lang="en-US" smtClean="0"/>
              <a:t>Controls must be properly used!</a:t>
            </a:r>
          </a:p>
          <a:p>
            <a:r>
              <a:rPr lang="en-US" smtClean="0"/>
              <a:t>Awareness of Problem</a:t>
            </a:r>
          </a:p>
          <a:p>
            <a:r>
              <a:rPr lang="en-US" smtClean="0"/>
              <a:t>Likelihood of Use</a:t>
            </a:r>
          </a:p>
          <a:p>
            <a:pPr lvl="1"/>
            <a:r>
              <a:rPr lang="en-US" b="1" smtClean="0"/>
              <a:t>Principles of Effectiveness</a:t>
            </a:r>
            <a:r>
              <a:rPr lang="en-US" smtClean="0"/>
              <a:t> -  Control must be used-and used properly- to be effective.  They must be efficient, easy to use, and appropriate.</a:t>
            </a:r>
          </a:p>
          <a:p>
            <a:r>
              <a:rPr lang="en-US" smtClean="0"/>
              <a:t>Overlapping Controls (good)</a:t>
            </a:r>
          </a:p>
          <a:p>
            <a:r>
              <a:rPr lang="en-US" smtClean="0"/>
              <a:t>Periodic Review – controls are not permanent </a:t>
            </a:r>
          </a:p>
          <a:p>
            <a:pPr lvl="1"/>
            <a:r>
              <a:rPr lang="en-US" b="1" smtClean="0"/>
              <a:t>Principle of Weakest Link </a:t>
            </a:r>
            <a:r>
              <a:rPr lang="en-US" smtClean="0"/>
              <a:t>– Security can be no stronger than its weakest link.</a:t>
            </a:r>
          </a:p>
        </p:txBody>
      </p:sp>
      <p:sp>
        <p:nvSpPr>
          <p:cNvPr id="5" name="Slide Number Placeholder 4"/>
          <p:cNvSpPr>
            <a:spLocks noGrp="1"/>
          </p:cNvSpPr>
          <p:nvPr>
            <p:ph type="sldNum" sz="quarter" idx="12"/>
          </p:nvPr>
        </p:nvSpPr>
        <p:spPr/>
        <p:txBody>
          <a:bodyPr/>
          <a:lstStyle/>
          <a:p>
            <a:pPr>
              <a:defRPr/>
            </a:pPr>
            <a:fld id="{C9213222-72B4-4C36-AFE8-6EB09AE04F42}" type="slidenum">
              <a:rPr lang="en-US"/>
              <a:pPr>
                <a:defRPr/>
              </a:pPr>
              <a:t>24</a:t>
            </a:fld>
            <a:endParaRPr lang="en-US"/>
          </a:p>
        </p:txBody>
      </p:sp>
    </p:spTree>
    <p:extLst>
      <p:ext uri="{BB962C8B-B14F-4D97-AF65-F5344CB8AC3E}">
        <p14:creationId xmlns:p14="http://schemas.microsoft.com/office/powerpoint/2010/main" val="25284785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l"/>
            <a:r>
              <a:rPr lang="en-US" b="1" dirty="0" smtClean="0">
                <a:solidFill>
                  <a:srgbClr val="002060"/>
                </a:solidFill>
              </a:rPr>
              <a:t>Conclusion</a:t>
            </a:r>
          </a:p>
        </p:txBody>
      </p:sp>
      <p:sp>
        <p:nvSpPr>
          <p:cNvPr id="26627" name="Content Placeholder 2"/>
          <p:cNvSpPr>
            <a:spLocks noGrp="1"/>
          </p:cNvSpPr>
          <p:nvPr>
            <p:ph idx="1"/>
          </p:nvPr>
        </p:nvSpPr>
        <p:spPr/>
        <p:txBody>
          <a:bodyPr>
            <a:normAutofit fontScale="92500" lnSpcReduction="10000"/>
          </a:bodyPr>
          <a:lstStyle/>
          <a:p>
            <a:r>
              <a:rPr lang="en-US" dirty="0" smtClean="0"/>
              <a:t>The risks involved in computing</a:t>
            </a:r>
          </a:p>
          <a:p>
            <a:r>
              <a:rPr lang="en-US" dirty="0" smtClean="0"/>
              <a:t>The goal of secure computing: confidentiality, integrity, availability </a:t>
            </a:r>
          </a:p>
          <a:p>
            <a:r>
              <a:rPr lang="en-US" dirty="0" smtClean="0"/>
              <a:t>The threats to security in computing: interception, interruption, modifications, fabrication</a:t>
            </a:r>
          </a:p>
          <a:p>
            <a:r>
              <a:rPr lang="en-US" dirty="0" smtClean="0"/>
              <a:t>Controls available to address these threats: encryption, programming controls, operating systems, network controls, administrative controls, laws and ethics</a:t>
            </a:r>
          </a:p>
          <a:p>
            <a:pPr>
              <a:buFont typeface="Wingdings 2" pitchFamily="18" charset="2"/>
              <a:buNone/>
            </a:pPr>
            <a:endParaRPr lang="en-US" dirty="0" smtClean="0"/>
          </a:p>
        </p:txBody>
      </p:sp>
      <p:sp>
        <p:nvSpPr>
          <p:cNvPr id="5" name="Slide Number Placeholder 4"/>
          <p:cNvSpPr>
            <a:spLocks noGrp="1"/>
          </p:cNvSpPr>
          <p:nvPr>
            <p:ph type="sldNum" sz="quarter" idx="12"/>
          </p:nvPr>
        </p:nvSpPr>
        <p:spPr/>
        <p:txBody>
          <a:bodyPr/>
          <a:lstStyle/>
          <a:p>
            <a:pPr>
              <a:defRPr/>
            </a:pPr>
            <a:fld id="{26760EB5-9740-4B02-BCDC-60957959C9C3}" type="slidenum">
              <a:rPr lang="en-US"/>
              <a:pPr>
                <a:defRPr/>
              </a:pPr>
              <a:t>25</a:t>
            </a:fld>
            <a:endParaRPr lang="en-US"/>
          </a:p>
        </p:txBody>
      </p:sp>
    </p:spTree>
    <p:extLst>
      <p:ext uri="{BB962C8B-B14F-4D97-AF65-F5344CB8AC3E}">
        <p14:creationId xmlns:p14="http://schemas.microsoft.com/office/powerpoint/2010/main" val="2689010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b="1" dirty="0" smtClean="0">
                <a:solidFill>
                  <a:srgbClr val="002060"/>
                </a:solidFill>
              </a:rPr>
              <a:t>CLASS STRUCTURE</a:t>
            </a:r>
            <a:endParaRPr lang="en-GB" sz="4000" b="1" dirty="0">
              <a:solidFill>
                <a:srgbClr val="002060"/>
              </a:solidFill>
            </a:endParaRPr>
          </a:p>
        </p:txBody>
      </p:sp>
      <p:sp>
        <p:nvSpPr>
          <p:cNvPr id="3" name="Content Placeholder 2"/>
          <p:cNvSpPr>
            <a:spLocks noGrp="1"/>
          </p:cNvSpPr>
          <p:nvPr>
            <p:ph idx="1"/>
          </p:nvPr>
        </p:nvSpPr>
        <p:spPr>
          <a:xfrm>
            <a:off x="467544" y="1340768"/>
            <a:ext cx="8229600" cy="5184576"/>
          </a:xfrm>
        </p:spPr>
        <p:txBody>
          <a:bodyPr>
            <a:normAutofit lnSpcReduction="10000"/>
          </a:bodyPr>
          <a:lstStyle/>
          <a:p>
            <a:r>
              <a:rPr lang="en-US" b="1" dirty="0" smtClean="0">
                <a:solidFill>
                  <a:srgbClr val="0070C0"/>
                </a:solidFill>
              </a:rPr>
              <a:t>Chapter 1</a:t>
            </a:r>
            <a:r>
              <a:rPr lang="en-US" dirty="0" smtClean="0"/>
              <a:t>: </a:t>
            </a:r>
            <a:r>
              <a:rPr lang="en-US" b="1" dirty="0">
                <a:solidFill>
                  <a:srgbClr val="FF0000"/>
                </a:solidFill>
              </a:rPr>
              <a:t>Introduction to encryption and Data </a:t>
            </a:r>
            <a:r>
              <a:rPr lang="en-US" b="1" dirty="0" smtClean="0">
                <a:solidFill>
                  <a:srgbClr val="FF0000"/>
                </a:solidFill>
              </a:rPr>
              <a:t>security.</a:t>
            </a:r>
          </a:p>
          <a:p>
            <a:r>
              <a:rPr lang="en-US" b="1" dirty="0" smtClean="0">
                <a:solidFill>
                  <a:srgbClr val="0070C0"/>
                </a:solidFill>
              </a:rPr>
              <a:t>Chapter 2</a:t>
            </a:r>
            <a:r>
              <a:rPr lang="en-US" dirty="0" smtClean="0"/>
              <a:t>: </a:t>
            </a:r>
            <a:r>
              <a:rPr lang="en-US" b="1" dirty="0">
                <a:solidFill>
                  <a:srgbClr val="FF0000"/>
                </a:solidFill>
              </a:rPr>
              <a:t>Encryption </a:t>
            </a:r>
            <a:r>
              <a:rPr lang="en-US" b="1" dirty="0" smtClean="0">
                <a:solidFill>
                  <a:srgbClr val="FF0000"/>
                </a:solidFill>
              </a:rPr>
              <a:t>systems.</a:t>
            </a:r>
          </a:p>
          <a:p>
            <a:r>
              <a:rPr lang="en-US" b="1" dirty="0" smtClean="0">
                <a:solidFill>
                  <a:srgbClr val="0070C0"/>
                </a:solidFill>
              </a:rPr>
              <a:t>Chapter 3</a:t>
            </a:r>
            <a:r>
              <a:rPr lang="en-US" b="1" dirty="0" smtClean="0"/>
              <a:t>: </a:t>
            </a:r>
            <a:r>
              <a:rPr lang="en-US" b="1" dirty="0">
                <a:solidFill>
                  <a:srgbClr val="FF0000"/>
                </a:solidFill>
              </a:rPr>
              <a:t>Secure encryption </a:t>
            </a:r>
            <a:r>
              <a:rPr lang="en-US" b="1" dirty="0" smtClean="0">
                <a:solidFill>
                  <a:srgbClr val="FF0000"/>
                </a:solidFill>
              </a:rPr>
              <a:t>systems.</a:t>
            </a:r>
          </a:p>
          <a:p>
            <a:r>
              <a:rPr lang="en-US" b="1" dirty="0" smtClean="0">
                <a:solidFill>
                  <a:srgbClr val="0070C0"/>
                </a:solidFill>
              </a:rPr>
              <a:t>Chapter 4</a:t>
            </a:r>
            <a:r>
              <a:rPr lang="en-US" b="1" dirty="0" smtClean="0"/>
              <a:t>: </a:t>
            </a:r>
            <a:r>
              <a:rPr lang="en-US" b="1" dirty="0">
                <a:solidFill>
                  <a:srgbClr val="FF0000"/>
                </a:solidFill>
              </a:rPr>
              <a:t>Security involving </a:t>
            </a:r>
            <a:r>
              <a:rPr lang="en-US" b="1" dirty="0" smtClean="0">
                <a:solidFill>
                  <a:srgbClr val="FF0000"/>
                </a:solidFill>
              </a:rPr>
              <a:t>programs.</a:t>
            </a:r>
          </a:p>
          <a:p>
            <a:r>
              <a:rPr lang="en-US" b="1" dirty="0" smtClean="0">
                <a:solidFill>
                  <a:srgbClr val="0070C0"/>
                </a:solidFill>
              </a:rPr>
              <a:t>Chapter 5</a:t>
            </a:r>
            <a:r>
              <a:rPr lang="en-US" b="1" dirty="0" smtClean="0"/>
              <a:t>: </a:t>
            </a:r>
            <a:r>
              <a:rPr lang="en-US" b="1" dirty="0">
                <a:solidFill>
                  <a:srgbClr val="FF0000"/>
                </a:solidFill>
              </a:rPr>
              <a:t>Protection Services for users of operating </a:t>
            </a:r>
            <a:r>
              <a:rPr lang="en-US" b="1" dirty="0" smtClean="0">
                <a:solidFill>
                  <a:srgbClr val="FF0000"/>
                </a:solidFill>
              </a:rPr>
              <a:t>systems.</a:t>
            </a:r>
          </a:p>
          <a:p>
            <a:r>
              <a:rPr lang="en-US" b="1" dirty="0" smtClean="0">
                <a:solidFill>
                  <a:srgbClr val="0070C0"/>
                </a:solidFill>
              </a:rPr>
              <a:t>Chapter 6</a:t>
            </a:r>
            <a:r>
              <a:rPr lang="en-US" b="1" dirty="0" smtClean="0"/>
              <a:t>: </a:t>
            </a:r>
            <a:r>
              <a:rPr lang="en-US" b="1" dirty="0">
                <a:solidFill>
                  <a:srgbClr val="FF0000"/>
                </a:solidFill>
              </a:rPr>
              <a:t>Data Base </a:t>
            </a:r>
            <a:r>
              <a:rPr lang="en-US" b="1" dirty="0" smtClean="0">
                <a:solidFill>
                  <a:srgbClr val="FF0000"/>
                </a:solidFill>
              </a:rPr>
              <a:t>security.</a:t>
            </a:r>
          </a:p>
          <a:p>
            <a:r>
              <a:rPr lang="en-US" b="1" dirty="0" smtClean="0">
                <a:solidFill>
                  <a:srgbClr val="0070C0"/>
                </a:solidFill>
              </a:rPr>
              <a:t>Chapter 7</a:t>
            </a:r>
            <a:r>
              <a:rPr lang="en-US" dirty="0" smtClean="0"/>
              <a:t>: </a:t>
            </a:r>
            <a:r>
              <a:rPr lang="en-US" b="1" dirty="0" smtClean="0">
                <a:solidFill>
                  <a:srgbClr val="FF0000"/>
                </a:solidFill>
              </a:rPr>
              <a:t>Computer Network Security.</a:t>
            </a:r>
          </a:p>
          <a:p>
            <a:r>
              <a:rPr lang="en-US" b="1" dirty="0" smtClean="0">
                <a:solidFill>
                  <a:srgbClr val="0070C0"/>
                </a:solidFill>
              </a:rPr>
              <a:t>Chapter 8</a:t>
            </a:r>
            <a:r>
              <a:rPr lang="en-US" b="1" dirty="0" smtClean="0"/>
              <a:t>: </a:t>
            </a:r>
            <a:r>
              <a:rPr lang="en-US" b="1" dirty="0" smtClean="0">
                <a:solidFill>
                  <a:srgbClr val="FF0000"/>
                </a:solidFill>
              </a:rPr>
              <a:t>Communication Security.</a:t>
            </a:r>
            <a:endParaRPr lang="en-GB" b="1" dirty="0">
              <a:solidFill>
                <a:srgbClr val="FF0000"/>
              </a:solidFill>
            </a:endParaRPr>
          </a:p>
          <a:p>
            <a:endParaRPr lang="en-GB" dirty="0"/>
          </a:p>
        </p:txBody>
      </p:sp>
      <p:sp>
        <p:nvSpPr>
          <p:cNvPr id="4" name="Slide Number Placeholder 3"/>
          <p:cNvSpPr>
            <a:spLocks noGrp="1"/>
          </p:cNvSpPr>
          <p:nvPr>
            <p:ph type="sldNum" sz="quarter" idx="12"/>
          </p:nvPr>
        </p:nvSpPr>
        <p:spPr/>
        <p:txBody>
          <a:bodyPr/>
          <a:lstStyle/>
          <a:p>
            <a:fld id="{7E800047-1050-4C53-9C6C-379DC15ACBC0}" type="slidenum">
              <a:rPr lang="en-GB" smtClean="0"/>
              <a:t>3</a:t>
            </a:fld>
            <a:endParaRPr lang="en-GB"/>
          </a:p>
        </p:txBody>
      </p:sp>
    </p:spTree>
    <p:extLst>
      <p:ext uri="{BB962C8B-B14F-4D97-AF65-F5344CB8AC3E}">
        <p14:creationId xmlns:p14="http://schemas.microsoft.com/office/powerpoint/2010/main" val="3258537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556792"/>
            <a:ext cx="8229600" cy="1143000"/>
          </a:xfrm>
        </p:spPr>
        <p:txBody>
          <a:bodyPr/>
          <a:lstStyle/>
          <a:p>
            <a:r>
              <a:rPr lang="en-GB" b="1" dirty="0" smtClean="0">
                <a:solidFill>
                  <a:srgbClr val="0070C0"/>
                </a:solidFill>
              </a:rPr>
              <a:t>Chapter 1: Introduction</a:t>
            </a:r>
            <a:endParaRPr lang="en-GB" b="1" dirty="0">
              <a:solidFill>
                <a:srgbClr val="0070C0"/>
              </a:solidFill>
            </a:endParaRPr>
          </a:p>
        </p:txBody>
      </p:sp>
      <p:sp>
        <p:nvSpPr>
          <p:cNvPr id="3" name="Content Placeholder 2"/>
          <p:cNvSpPr>
            <a:spLocks noGrp="1"/>
          </p:cNvSpPr>
          <p:nvPr>
            <p:ph idx="1"/>
          </p:nvPr>
        </p:nvSpPr>
        <p:spPr>
          <a:xfrm>
            <a:off x="755576" y="1700808"/>
            <a:ext cx="8229600" cy="2409131"/>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sz="3600" b="1" i="1" dirty="0" smtClean="0">
                <a:solidFill>
                  <a:srgbClr val="FF0000"/>
                </a:solidFill>
              </a:rPr>
              <a:t>Is There a Security Problem in Computing? </a:t>
            </a:r>
            <a:endParaRPr lang="en-GB" sz="3600" b="1" i="1" dirty="0">
              <a:solidFill>
                <a:srgbClr val="FF0000"/>
              </a:solidFill>
            </a:endParaRPr>
          </a:p>
        </p:txBody>
      </p:sp>
      <p:sp>
        <p:nvSpPr>
          <p:cNvPr id="4" name="Slide Number Placeholder 3"/>
          <p:cNvSpPr>
            <a:spLocks noGrp="1"/>
          </p:cNvSpPr>
          <p:nvPr>
            <p:ph type="sldNum" sz="quarter" idx="12"/>
          </p:nvPr>
        </p:nvSpPr>
        <p:spPr/>
        <p:txBody>
          <a:bodyPr/>
          <a:lstStyle/>
          <a:p>
            <a:fld id="{7E800047-1050-4C53-9C6C-379DC15ACBC0}" type="slidenum">
              <a:rPr lang="en-GB" smtClean="0"/>
              <a:t>4</a:t>
            </a:fld>
            <a:endParaRPr lang="en-GB"/>
          </a:p>
        </p:txBody>
      </p:sp>
    </p:spTree>
    <p:extLst>
      <p:ext uri="{BB962C8B-B14F-4D97-AF65-F5344CB8AC3E}">
        <p14:creationId xmlns:p14="http://schemas.microsoft.com/office/powerpoint/2010/main" val="770012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a:bodyPr>
          <a:lstStyle/>
          <a:p>
            <a:pPr algn="l"/>
            <a:r>
              <a:rPr lang="en-US" sz="4000" b="1" dirty="0" smtClean="0">
                <a:solidFill>
                  <a:srgbClr val="002060"/>
                </a:solidFill>
              </a:rPr>
              <a:t>In This Chapter	</a:t>
            </a:r>
          </a:p>
        </p:txBody>
      </p:sp>
      <p:sp>
        <p:nvSpPr>
          <p:cNvPr id="6147" name="Content Placeholder 2"/>
          <p:cNvSpPr>
            <a:spLocks noGrp="1"/>
          </p:cNvSpPr>
          <p:nvPr>
            <p:ph idx="1"/>
          </p:nvPr>
        </p:nvSpPr>
        <p:spPr/>
        <p:txBody>
          <a:bodyPr>
            <a:normAutofit fontScale="92500" lnSpcReduction="10000"/>
          </a:bodyPr>
          <a:lstStyle/>
          <a:p>
            <a:r>
              <a:rPr lang="en-US" smtClean="0"/>
              <a:t>The risks involved in computing</a:t>
            </a:r>
          </a:p>
          <a:p>
            <a:r>
              <a:rPr lang="en-US" smtClean="0"/>
              <a:t>The goal of secure computing: confidentiality, integrity, availability </a:t>
            </a:r>
          </a:p>
          <a:p>
            <a:r>
              <a:rPr lang="en-US" smtClean="0"/>
              <a:t>The threats to security in computing: interception, interruption, modifications, fabrication</a:t>
            </a:r>
          </a:p>
          <a:p>
            <a:r>
              <a:rPr lang="en-US" smtClean="0"/>
              <a:t>Controls available to address these threats: encryption, programming controls, operating systems, network controls, administrative controls, laws and ethics</a:t>
            </a:r>
          </a:p>
        </p:txBody>
      </p:sp>
      <p:sp>
        <p:nvSpPr>
          <p:cNvPr id="5" name="Slide Number Placeholder 4"/>
          <p:cNvSpPr>
            <a:spLocks noGrp="1"/>
          </p:cNvSpPr>
          <p:nvPr>
            <p:ph type="sldNum" sz="quarter" idx="12"/>
          </p:nvPr>
        </p:nvSpPr>
        <p:spPr/>
        <p:txBody>
          <a:bodyPr/>
          <a:lstStyle/>
          <a:p>
            <a:pPr>
              <a:defRPr/>
            </a:pPr>
            <a:fld id="{3E629BAA-1F17-443B-87C2-0B926D417EF2}" type="slidenum">
              <a:rPr lang="en-US"/>
              <a:pPr>
                <a:defRPr/>
              </a:pPr>
              <a:t>5</a:t>
            </a:fld>
            <a:endParaRPr lang="en-US"/>
          </a:p>
        </p:txBody>
      </p:sp>
    </p:spTree>
    <p:extLst>
      <p:ext uri="{BB962C8B-B14F-4D97-AF65-F5344CB8AC3E}">
        <p14:creationId xmlns:p14="http://schemas.microsoft.com/office/powerpoint/2010/main" val="3551213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a:bodyPr>
          <a:lstStyle/>
          <a:p>
            <a:r>
              <a:rPr lang="en-US" sz="4000" b="1" dirty="0" smtClean="0">
                <a:solidFill>
                  <a:srgbClr val="002060"/>
                </a:solidFill>
              </a:rPr>
              <a:t>What Does “Secure” Mean?</a:t>
            </a:r>
          </a:p>
        </p:txBody>
      </p:sp>
      <p:sp>
        <p:nvSpPr>
          <p:cNvPr id="7171" name="Content Placeholder 2"/>
          <p:cNvSpPr>
            <a:spLocks noGrp="1"/>
          </p:cNvSpPr>
          <p:nvPr>
            <p:ph idx="1"/>
          </p:nvPr>
        </p:nvSpPr>
        <p:spPr/>
        <p:txBody>
          <a:bodyPr>
            <a:normAutofit fontScale="92500" lnSpcReduction="10000"/>
          </a:bodyPr>
          <a:lstStyle/>
          <a:p>
            <a:r>
              <a:rPr lang="en-US" dirty="0" smtClean="0">
                <a:solidFill>
                  <a:srgbClr val="FF0000"/>
                </a:solidFill>
              </a:rPr>
              <a:t>Are you Secure</a:t>
            </a:r>
            <a:r>
              <a:rPr lang="en-US" dirty="0" smtClean="0"/>
              <a:t>?</a:t>
            </a:r>
          </a:p>
          <a:p>
            <a:pPr lvl="1"/>
            <a:r>
              <a:rPr lang="en-US" dirty="0" smtClean="0"/>
              <a:t>What makes you feel secure?</a:t>
            </a:r>
          </a:p>
          <a:p>
            <a:r>
              <a:rPr lang="en-US" dirty="0" smtClean="0">
                <a:solidFill>
                  <a:srgbClr val="FF0000"/>
                </a:solidFill>
              </a:rPr>
              <a:t>Example: Banks</a:t>
            </a:r>
            <a:r>
              <a:rPr lang="en-US" dirty="0" smtClean="0"/>
              <a:t>	</a:t>
            </a:r>
          </a:p>
          <a:p>
            <a:pPr lvl="1"/>
            <a:r>
              <a:rPr lang="en-US" dirty="0" smtClean="0"/>
              <a:t>Yesterday – learning from the past</a:t>
            </a:r>
          </a:p>
          <a:p>
            <a:pPr lvl="1"/>
            <a:r>
              <a:rPr lang="en-US" dirty="0" smtClean="0"/>
              <a:t>Today</a:t>
            </a:r>
          </a:p>
          <a:p>
            <a:r>
              <a:rPr lang="en-US" dirty="0" smtClean="0">
                <a:solidFill>
                  <a:srgbClr val="FF0000"/>
                </a:solidFill>
              </a:rPr>
              <a:t>Protecting Valuables</a:t>
            </a:r>
          </a:p>
          <a:p>
            <a:pPr lvl="1"/>
            <a:r>
              <a:rPr lang="en-US" dirty="0" smtClean="0"/>
              <a:t>Protecting Money Vs. Protecting Information</a:t>
            </a:r>
          </a:p>
          <a:p>
            <a:pPr lvl="2"/>
            <a:r>
              <a:rPr lang="en-US" dirty="0" smtClean="0"/>
              <a:t>Size and Portability (large vs. small)</a:t>
            </a:r>
          </a:p>
          <a:p>
            <a:pPr lvl="2"/>
            <a:r>
              <a:rPr lang="en-US" dirty="0" smtClean="0"/>
              <a:t>Ability to Avoid Physical Contact (lots vs. little)</a:t>
            </a:r>
          </a:p>
          <a:p>
            <a:pPr lvl="2"/>
            <a:r>
              <a:rPr lang="en-US" dirty="0" smtClean="0"/>
              <a:t>Value of Asset (very high vs. variable)</a:t>
            </a:r>
          </a:p>
        </p:txBody>
      </p:sp>
      <p:sp>
        <p:nvSpPr>
          <p:cNvPr id="5" name="Slide Number Placeholder 4"/>
          <p:cNvSpPr>
            <a:spLocks noGrp="1"/>
          </p:cNvSpPr>
          <p:nvPr>
            <p:ph type="sldNum" sz="quarter" idx="12"/>
          </p:nvPr>
        </p:nvSpPr>
        <p:spPr/>
        <p:txBody>
          <a:bodyPr/>
          <a:lstStyle/>
          <a:p>
            <a:pPr>
              <a:defRPr/>
            </a:pPr>
            <a:fld id="{15A114D8-C469-449E-A48E-4C4511A59E43}" type="slidenum">
              <a:rPr lang="en-US"/>
              <a:pPr>
                <a:defRPr/>
              </a:pPr>
              <a:t>6</a:t>
            </a:fld>
            <a:endParaRPr lang="en-US"/>
          </a:p>
        </p:txBody>
      </p:sp>
    </p:spTree>
    <p:extLst>
      <p:ext uri="{BB962C8B-B14F-4D97-AF65-F5344CB8AC3E}">
        <p14:creationId xmlns:p14="http://schemas.microsoft.com/office/powerpoint/2010/main" val="2043384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pPr algn="l"/>
            <a:r>
              <a:rPr lang="en-US" sz="4000" b="1" dirty="0" smtClean="0">
                <a:solidFill>
                  <a:srgbClr val="002060"/>
                </a:solidFill>
              </a:rPr>
              <a:t>Developing an Understanding</a:t>
            </a:r>
          </a:p>
        </p:txBody>
      </p:sp>
      <p:sp>
        <p:nvSpPr>
          <p:cNvPr id="8195" name="Content Placeholder 2"/>
          <p:cNvSpPr>
            <a:spLocks noGrp="1"/>
          </p:cNvSpPr>
          <p:nvPr>
            <p:ph idx="1"/>
          </p:nvPr>
        </p:nvSpPr>
        <p:spPr/>
        <p:txBody>
          <a:bodyPr>
            <a:normAutofit lnSpcReduction="10000"/>
          </a:bodyPr>
          <a:lstStyle/>
          <a:p>
            <a:r>
              <a:rPr lang="en-US" dirty="0" smtClean="0"/>
              <a:t>Examine the risk of security in computing</a:t>
            </a:r>
            <a:br>
              <a:rPr lang="en-US" dirty="0" smtClean="0"/>
            </a:br>
            <a:endParaRPr lang="en-US" dirty="0" smtClean="0"/>
          </a:p>
          <a:p>
            <a:r>
              <a:rPr lang="en-US" dirty="0" smtClean="0"/>
              <a:t>Consider  available countermeasures  or controls</a:t>
            </a:r>
            <a:br>
              <a:rPr lang="en-US" dirty="0" smtClean="0"/>
            </a:br>
            <a:endParaRPr lang="en-US" dirty="0" smtClean="0"/>
          </a:p>
          <a:p>
            <a:r>
              <a:rPr lang="en-US" dirty="0" smtClean="0"/>
              <a:t>Stimulate thought about uncovered vulnerabilities</a:t>
            </a:r>
            <a:br>
              <a:rPr lang="en-US" dirty="0" smtClean="0"/>
            </a:br>
            <a:endParaRPr lang="en-US" dirty="0" smtClean="0"/>
          </a:p>
          <a:p>
            <a:r>
              <a:rPr lang="en-US" dirty="0" smtClean="0"/>
              <a:t>Identify areas where more work is needed</a:t>
            </a:r>
          </a:p>
        </p:txBody>
      </p:sp>
      <p:sp>
        <p:nvSpPr>
          <p:cNvPr id="5" name="Slide Number Placeholder 4"/>
          <p:cNvSpPr>
            <a:spLocks noGrp="1"/>
          </p:cNvSpPr>
          <p:nvPr>
            <p:ph type="sldNum" sz="quarter" idx="12"/>
          </p:nvPr>
        </p:nvSpPr>
        <p:spPr/>
        <p:txBody>
          <a:bodyPr/>
          <a:lstStyle/>
          <a:p>
            <a:pPr>
              <a:defRPr/>
            </a:pPr>
            <a:fld id="{63953265-85DA-4555-8600-F4032E87C219}" type="slidenum">
              <a:rPr lang="en-US"/>
              <a:pPr>
                <a:defRPr/>
              </a:pPr>
              <a:t>7</a:t>
            </a:fld>
            <a:endParaRPr lang="en-US"/>
          </a:p>
        </p:txBody>
      </p:sp>
    </p:spTree>
    <p:extLst>
      <p:ext uri="{BB962C8B-B14F-4D97-AF65-F5344CB8AC3E}">
        <p14:creationId xmlns:p14="http://schemas.microsoft.com/office/powerpoint/2010/main" val="2844779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b="1" dirty="0" smtClean="0">
                <a:solidFill>
                  <a:srgbClr val="002060"/>
                </a:solidFill>
              </a:rPr>
              <a:t>Characteristics of Computer Intrusion</a:t>
            </a:r>
            <a:endParaRPr lang="en-US" b="1" dirty="0">
              <a:solidFill>
                <a:srgbClr val="002060"/>
              </a:solidFill>
            </a:endParaRPr>
          </a:p>
        </p:txBody>
      </p:sp>
      <p:sp>
        <p:nvSpPr>
          <p:cNvPr id="3" name="Content Placeholder 2"/>
          <p:cNvSpPr>
            <a:spLocks noGrp="1"/>
          </p:cNvSpPr>
          <p:nvPr>
            <p:ph idx="1"/>
          </p:nvPr>
        </p:nvSpPr>
        <p:spPr/>
        <p:txBody>
          <a:bodyPr>
            <a:normAutofit fontScale="85000" lnSpcReduction="20000"/>
          </a:bodyPr>
          <a:lstStyle/>
          <a:p>
            <a:pPr marL="274320" indent="-274320" fontAlgn="auto">
              <a:spcAft>
                <a:spcPts val="0"/>
              </a:spcAft>
              <a:buClr>
                <a:schemeClr val="accent3"/>
              </a:buClr>
              <a:buFont typeface="Wingdings 2"/>
              <a:buChar char=""/>
              <a:defRPr/>
            </a:pPr>
            <a:r>
              <a:rPr lang="en-US" dirty="0" smtClean="0"/>
              <a:t>Any computer  system can be a target:</a:t>
            </a:r>
          </a:p>
          <a:p>
            <a:pPr marL="640080" lvl="1" indent="-246888" fontAlgn="auto">
              <a:spcAft>
                <a:spcPts val="0"/>
              </a:spcAft>
              <a:buFont typeface="Wingdings 2"/>
              <a:buChar char=""/>
              <a:defRPr/>
            </a:pPr>
            <a:r>
              <a:rPr lang="en-US" dirty="0" smtClean="0"/>
              <a:t>Hardware, Software, Storage, Data, People/User</a:t>
            </a:r>
          </a:p>
          <a:p>
            <a:pPr marL="274320" indent="-274320" fontAlgn="auto">
              <a:spcAft>
                <a:spcPts val="0"/>
              </a:spcAft>
              <a:buClr>
                <a:schemeClr val="accent3"/>
              </a:buClr>
              <a:buFont typeface="Wingdings 2"/>
              <a:buChar char=""/>
              <a:defRPr/>
            </a:pPr>
            <a:r>
              <a:rPr lang="en-US" dirty="0" smtClean="0"/>
              <a:t>Any system is most vulnerable at its weakest point.</a:t>
            </a:r>
          </a:p>
          <a:p>
            <a:pPr marL="274320" indent="-274320" fontAlgn="auto">
              <a:spcAft>
                <a:spcPts val="0"/>
              </a:spcAft>
              <a:buClr>
                <a:schemeClr val="accent3"/>
              </a:buClr>
              <a:buFont typeface="Wingdings 2"/>
              <a:buChar char=""/>
              <a:defRPr/>
            </a:pPr>
            <a:r>
              <a:rPr lang="en-US" b="1" dirty="0" smtClean="0"/>
              <a:t>Principle of Easiest Penetration</a:t>
            </a:r>
            <a:r>
              <a:rPr lang="en-US" dirty="0" smtClean="0"/>
              <a:t> -  An intruder must be expected to use any available means of penetration. Penetration may not necessarily be by the most obvious means, nor via the one we have the most defense against.</a:t>
            </a:r>
          </a:p>
          <a:p>
            <a:pPr marL="640080" lvl="1" indent="-246888" fontAlgn="auto">
              <a:spcAft>
                <a:spcPts val="0"/>
              </a:spcAft>
              <a:buFont typeface="Wingdings 2"/>
              <a:buChar char=""/>
              <a:defRPr/>
            </a:pPr>
            <a:r>
              <a:rPr lang="en-US" dirty="0" smtClean="0"/>
              <a:t>Consider all the means of penetration</a:t>
            </a:r>
          </a:p>
          <a:p>
            <a:pPr marL="640080" lvl="1" indent="-246888" fontAlgn="auto">
              <a:spcAft>
                <a:spcPts val="0"/>
              </a:spcAft>
              <a:buFont typeface="Wingdings 2"/>
              <a:buChar char=""/>
              <a:defRPr/>
            </a:pPr>
            <a:r>
              <a:rPr lang="en-US" dirty="0" smtClean="0"/>
              <a:t>Checked repeated times </a:t>
            </a:r>
          </a:p>
          <a:p>
            <a:pPr marL="640080" lvl="1" indent="-246888" fontAlgn="auto">
              <a:spcAft>
                <a:spcPts val="0"/>
              </a:spcAft>
              <a:buFont typeface="Wingdings 2"/>
              <a:buChar char=""/>
              <a:defRPr/>
            </a:pPr>
            <a:r>
              <a:rPr lang="en-US" dirty="0" smtClean="0"/>
              <a:t>Don’t underestimate the attacker/think like an attacker</a:t>
            </a:r>
          </a:p>
          <a:p>
            <a:pPr marL="640080" lvl="1" indent="-246888" fontAlgn="auto">
              <a:spcAft>
                <a:spcPts val="0"/>
              </a:spcAft>
              <a:buFont typeface="Wingdings 2"/>
              <a:buChar char=""/>
              <a:defRPr/>
            </a:pPr>
            <a:r>
              <a:rPr lang="en-US" dirty="0" smtClean="0"/>
              <a:t>Strengthening one thin might weaken another</a:t>
            </a:r>
          </a:p>
          <a:p>
            <a:pPr marL="640080" lvl="1" indent="-246888" fontAlgn="auto">
              <a:spcAft>
                <a:spcPts val="0"/>
              </a:spcAft>
              <a:buFont typeface="Wingdings 2"/>
              <a:buChar char=""/>
              <a:defRPr/>
            </a:pPr>
            <a:endParaRPr lang="en-US" dirty="0"/>
          </a:p>
        </p:txBody>
      </p:sp>
      <p:sp>
        <p:nvSpPr>
          <p:cNvPr id="5" name="Slide Number Placeholder 4"/>
          <p:cNvSpPr>
            <a:spLocks noGrp="1"/>
          </p:cNvSpPr>
          <p:nvPr>
            <p:ph type="sldNum" sz="quarter" idx="12"/>
          </p:nvPr>
        </p:nvSpPr>
        <p:spPr/>
        <p:txBody>
          <a:bodyPr/>
          <a:lstStyle/>
          <a:p>
            <a:pPr>
              <a:defRPr/>
            </a:pPr>
            <a:fld id="{B843FA17-F589-4453-8C48-AD6E53400303}" type="slidenum">
              <a:rPr lang="en-US"/>
              <a:pPr>
                <a:defRPr/>
              </a:pPr>
              <a:t>8</a:t>
            </a:fld>
            <a:endParaRPr lang="en-US"/>
          </a:p>
        </p:txBody>
      </p:sp>
    </p:spTree>
    <p:extLst>
      <p:ext uri="{BB962C8B-B14F-4D97-AF65-F5344CB8AC3E}">
        <p14:creationId xmlns:p14="http://schemas.microsoft.com/office/powerpoint/2010/main" val="825981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a:bodyPr>
          <a:lstStyle/>
          <a:p>
            <a:r>
              <a:rPr lang="en-US" sz="4000" b="1" dirty="0" smtClean="0">
                <a:solidFill>
                  <a:srgbClr val="002060"/>
                </a:solidFill>
              </a:rPr>
              <a:t>Attacks</a:t>
            </a:r>
          </a:p>
        </p:txBody>
      </p:sp>
      <p:sp>
        <p:nvSpPr>
          <p:cNvPr id="3" name="Content Placeholder 2"/>
          <p:cNvSpPr>
            <a:spLocks noGrp="1"/>
          </p:cNvSpPr>
          <p:nvPr>
            <p:ph idx="1"/>
          </p:nvPr>
        </p:nvSpPr>
        <p:spPr/>
        <p:txBody>
          <a:bodyPr>
            <a:normAutofit fontScale="85000" lnSpcReduction="20000"/>
          </a:bodyPr>
          <a:lstStyle/>
          <a:p>
            <a:pPr marL="274320" indent="-274320" fontAlgn="auto">
              <a:spcAft>
                <a:spcPts val="0"/>
              </a:spcAft>
              <a:buClr>
                <a:schemeClr val="accent3"/>
              </a:buClr>
              <a:buFont typeface="Wingdings 2"/>
              <a:buChar char=""/>
              <a:defRPr/>
            </a:pPr>
            <a:r>
              <a:rPr lang="en-US" b="1" dirty="0" smtClean="0">
                <a:solidFill>
                  <a:srgbClr val="FF0000"/>
                </a:solidFill>
              </a:rPr>
              <a:t>The components to attack</a:t>
            </a:r>
            <a:r>
              <a:rPr lang="en-US" dirty="0" smtClean="0"/>
              <a:t>:</a:t>
            </a:r>
          </a:p>
          <a:p>
            <a:pPr marL="640080" lvl="1" indent="-246888" fontAlgn="auto">
              <a:spcAft>
                <a:spcPts val="0"/>
              </a:spcAft>
              <a:buFont typeface="Wingdings 2"/>
              <a:buChar char=""/>
              <a:defRPr/>
            </a:pPr>
            <a:r>
              <a:rPr lang="en-US" dirty="0" smtClean="0"/>
              <a:t>Hardware</a:t>
            </a:r>
          </a:p>
          <a:p>
            <a:pPr marL="640080" lvl="1" indent="-246888" fontAlgn="auto">
              <a:spcAft>
                <a:spcPts val="0"/>
              </a:spcAft>
              <a:buFont typeface="Wingdings 2"/>
              <a:buChar char=""/>
              <a:defRPr/>
            </a:pPr>
            <a:r>
              <a:rPr lang="en-US" dirty="0" smtClean="0"/>
              <a:t>Software</a:t>
            </a:r>
          </a:p>
          <a:p>
            <a:pPr marL="640080" lvl="1" indent="-246888" fontAlgn="auto">
              <a:spcAft>
                <a:spcPts val="0"/>
              </a:spcAft>
              <a:buFont typeface="Wingdings 2"/>
              <a:buChar char=""/>
              <a:defRPr/>
            </a:pPr>
            <a:r>
              <a:rPr lang="en-US" dirty="0" smtClean="0"/>
              <a:t>Data</a:t>
            </a:r>
          </a:p>
          <a:p>
            <a:pPr marL="274320" indent="-274320" fontAlgn="auto">
              <a:spcAft>
                <a:spcPts val="0"/>
              </a:spcAft>
              <a:buClr>
                <a:schemeClr val="accent3"/>
              </a:buClr>
              <a:buFont typeface="Wingdings 2"/>
              <a:buChar char=""/>
              <a:defRPr/>
            </a:pPr>
            <a:r>
              <a:rPr lang="en-US" b="1" dirty="0" smtClean="0">
                <a:solidFill>
                  <a:srgbClr val="FF0000"/>
                </a:solidFill>
              </a:rPr>
              <a:t>Vulnerability</a:t>
            </a:r>
            <a:r>
              <a:rPr lang="en-US" dirty="0" smtClean="0"/>
              <a:t> – a weakness in the security system that could be exploited to cause harm or loss.</a:t>
            </a:r>
          </a:p>
          <a:p>
            <a:pPr marL="274320" indent="-274320" fontAlgn="auto">
              <a:spcAft>
                <a:spcPts val="0"/>
              </a:spcAft>
              <a:buClr>
                <a:schemeClr val="accent3"/>
              </a:buClr>
              <a:buFont typeface="Wingdings 2"/>
              <a:buChar char=""/>
              <a:defRPr/>
            </a:pPr>
            <a:r>
              <a:rPr lang="en-US" b="1" dirty="0" smtClean="0">
                <a:solidFill>
                  <a:srgbClr val="FF0000"/>
                </a:solidFill>
              </a:rPr>
              <a:t>Threat</a:t>
            </a:r>
            <a:r>
              <a:rPr lang="en-US" dirty="0" smtClean="0"/>
              <a:t> – a set of circumstances that has the potential to cause loss or harm.</a:t>
            </a:r>
          </a:p>
          <a:p>
            <a:pPr marL="274320" indent="-274320" fontAlgn="auto">
              <a:spcAft>
                <a:spcPts val="0"/>
              </a:spcAft>
              <a:buClr>
                <a:schemeClr val="accent3"/>
              </a:buClr>
              <a:buFont typeface="Wingdings 2"/>
              <a:buChar char=""/>
              <a:defRPr/>
            </a:pPr>
            <a:r>
              <a:rPr lang="en-US" b="1" dirty="0" smtClean="0">
                <a:solidFill>
                  <a:srgbClr val="FF0000"/>
                </a:solidFill>
              </a:rPr>
              <a:t>Wall holding back water</a:t>
            </a:r>
          </a:p>
          <a:p>
            <a:pPr marL="640080" lvl="1" indent="-246888" fontAlgn="auto">
              <a:spcAft>
                <a:spcPts val="0"/>
              </a:spcAft>
              <a:buFont typeface="Wingdings 2"/>
              <a:buChar char=""/>
              <a:defRPr/>
            </a:pPr>
            <a:r>
              <a:rPr lang="en-US" dirty="0" smtClean="0"/>
              <a:t>Threat to get wet</a:t>
            </a:r>
          </a:p>
          <a:p>
            <a:pPr marL="640080" lvl="1" indent="-246888" fontAlgn="auto">
              <a:spcAft>
                <a:spcPts val="0"/>
              </a:spcAft>
              <a:buFont typeface="Wingdings 2"/>
              <a:buChar char=""/>
              <a:defRPr/>
            </a:pPr>
            <a:r>
              <a:rPr lang="en-US" dirty="0" smtClean="0"/>
              <a:t>Vulnerability is a crack in the wall</a:t>
            </a:r>
          </a:p>
        </p:txBody>
      </p:sp>
      <p:sp>
        <p:nvSpPr>
          <p:cNvPr id="5" name="Slide Number Placeholder 4"/>
          <p:cNvSpPr>
            <a:spLocks noGrp="1"/>
          </p:cNvSpPr>
          <p:nvPr>
            <p:ph type="sldNum" sz="quarter" idx="12"/>
          </p:nvPr>
        </p:nvSpPr>
        <p:spPr/>
        <p:txBody>
          <a:bodyPr/>
          <a:lstStyle/>
          <a:p>
            <a:pPr>
              <a:defRPr/>
            </a:pPr>
            <a:fld id="{F6D64CAD-5ADB-41EC-82AB-E6C1B5ABF8C6}" type="slidenum">
              <a:rPr lang="en-US"/>
              <a:pPr>
                <a:defRPr/>
              </a:pPr>
              <a:t>9</a:t>
            </a:fld>
            <a:endParaRPr lang="en-US"/>
          </a:p>
        </p:txBody>
      </p:sp>
    </p:spTree>
    <p:extLst>
      <p:ext uri="{BB962C8B-B14F-4D97-AF65-F5344CB8AC3E}">
        <p14:creationId xmlns:p14="http://schemas.microsoft.com/office/powerpoint/2010/main" val="3411672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930</Words>
  <Application>Microsoft Office PowerPoint</Application>
  <PresentationFormat>On-screen Show (4:3)</PresentationFormat>
  <Paragraphs>200</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Diyala University                                                                                   College of Engineering                                                                               Fourth Year 2012/2013 Computer &amp; Software  Engineering Department  </vt:lpstr>
      <vt:lpstr>TEXTBOOKS</vt:lpstr>
      <vt:lpstr>CLASS STRUCTURE</vt:lpstr>
      <vt:lpstr>Chapter 1: Introduction</vt:lpstr>
      <vt:lpstr>In This Chapter </vt:lpstr>
      <vt:lpstr>What Does “Secure” Mean?</vt:lpstr>
      <vt:lpstr>Developing an Understanding</vt:lpstr>
      <vt:lpstr>Characteristics of Computer Intrusion</vt:lpstr>
      <vt:lpstr>Attacks</vt:lpstr>
      <vt:lpstr>PowerPoint Presentation</vt:lpstr>
      <vt:lpstr>Definitions</vt:lpstr>
      <vt:lpstr>PowerPoint Presentation</vt:lpstr>
      <vt:lpstr>Method, Opportunity &amp; Motive</vt:lpstr>
      <vt:lpstr>Security Goals</vt:lpstr>
      <vt:lpstr>PowerPoint Presentation</vt:lpstr>
      <vt:lpstr>Vulnerabilities </vt:lpstr>
      <vt:lpstr>PowerPoint Presentation</vt:lpstr>
      <vt:lpstr>PowerPoint Presentation</vt:lpstr>
      <vt:lpstr>PowerPoint Presentation</vt:lpstr>
      <vt:lpstr>Computer Criminals</vt:lpstr>
      <vt:lpstr>Methods of Defense</vt:lpstr>
      <vt:lpstr>Controls</vt:lpstr>
      <vt:lpstr>PowerPoint Presentation</vt:lpstr>
      <vt:lpstr>Effectiveness of Controls</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Eager</dc:creator>
  <cp:lastModifiedBy>Eager</cp:lastModifiedBy>
  <cp:revision>14</cp:revision>
  <dcterms:created xsi:type="dcterms:W3CDTF">2012-09-22T12:43:17Z</dcterms:created>
  <dcterms:modified xsi:type="dcterms:W3CDTF">2012-10-06T12:36:26Z</dcterms:modified>
</cp:coreProperties>
</file>